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56" r:id="rId5"/>
    <p:sldId id="257" r:id="rId6"/>
    <p:sldId id="266" r:id="rId7"/>
    <p:sldId id="267" r:id="rId8"/>
    <p:sldId id="287" r:id="rId9"/>
    <p:sldId id="268" r:id="rId10"/>
    <p:sldId id="270" r:id="rId11"/>
    <p:sldId id="271" r:id="rId12"/>
    <p:sldId id="293" r:id="rId13"/>
    <p:sldId id="273" r:id="rId14"/>
    <p:sldId id="272" r:id="rId15"/>
    <p:sldId id="274" r:id="rId16"/>
    <p:sldId id="300" r:id="rId17"/>
    <p:sldId id="298" r:id="rId18"/>
    <p:sldId id="299" r:id="rId19"/>
    <p:sldId id="275" r:id="rId20"/>
    <p:sldId id="276" r:id="rId21"/>
    <p:sldId id="288" r:id="rId22"/>
    <p:sldId id="277" r:id="rId23"/>
    <p:sldId id="301" r:id="rId24"/>
    <p:sldId id="278" r:id="rId25"/>
    <p:sldId id="279" r:id="rId26"/>
    <p:sldId id="280" r:id="rId27"/>
    <p:sldId id="291" r:id="rId28"/>
    <p:sldId id="289" r:id="rId29"/>
    <p:sldId id="290" r:id="rId30"/>
    <p:sldId id="281" r:id="rId31"/>
    <p:sldId id="282" r:id="rId32"/>
    <p:sldId id="292" r:id="rId33"/>
    <p:sldId id="284" r:id="rId34"/>
    <p:sldId id="283" r:id="rId35"/>
    <p:sldId id="286" r:id="rId36"/>
    <p:sldId id="285" r:id="rId37"/>
    <p:sldId id="2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58" autoAdjust="0"/>
    <p:restoredTop sz="87755" autoAdjust="0"/>
  </p:normalViewPr>
  <p:slideViewPr>
    <p:cSldViewPr snapToGrid="0">
      <p:cViewPr varScale="1">
        <p:scale>
          <a:sx n="112" d="100"/>
          <a:sy n="112" d="100"/>
        </p:scale>
        <p:origin x="31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054DD6-2D27-49C9-8955-74724C065F5E}" type="doc">
      <dgm:prSet loTypeId="urn:microsoft.com/office/officeart/2005/8/layout/matrix3" loCatId="matrix" qsTypeId="urn:microsoft.com/office/officeart/2005/8/quickstyle/simple5" qsCatId="simple" csTypeId="urn:microsoft.com/office/officeart/2005/8/colors/accent1_2" csCatId="accent1"/>
      <dgm:spPr/>
      <dgm:t>
        <a:bodyPr/>
        <a:lstStyle/>
        <a:p>
          <a:endParaRPr lang="en-US"/>
        </a:p>
      </dgm:t>
    </dgm:pt>
    <dgm:pt modelId="{91B1B72E-B53B-40DE-80AD-70235BD2E5E6}">
      <dgm:prSet/>
      <dgm:spPr/>
      <dgm:t>
        <a:bodyPr/>
        <a:lstStyle/>
        <a:p>
          <a:r>
            <a:rPr lang="en-US" baseline="0"/>
            <a:t>Mad Cow Disease (Bovine)</a:t>
          </a:r>
          <a:endParaRPr lang="en-US"/>
        </a:p>
      </dgm:t>
    </dgm:pt>
    <dgm:pt modelId="{B9211B98-AFA5-47DD-978E-ADFA447F2C8F}" type="parTrans" cxnId="{387B824A-7D91-464A-8399-D2DFE0C831E5}">
      <dgm:prSet/>
      <dgm:spPr/>
      <dgm:t>
        <a:bodyPr/>
        <a:lstStyle/>
        <a:p>
          <a:endParaRPr lang="en-US"/>
        </a:p>
      </dgm:t>
    </dgm:pt>
    <dgm:pt modelId="{A09D3687-BE27-491D-B71A-8237DFCAB07C}" type="sibTrans" cxnId="{387B824A-7D91-464A-8399-D2DFE0C831E5}">
      <dgm:prSet/>
      <dgm:spPr/>
      <dgm:t>
        <a:bodyPr/>
        <a:lstStyle/>
        <a:p>
          <a:endParaRPr lang="en-US"/>
        </a:p>
      </dgm:t>
    </dgm:pt>
    <dgm:pt modelId="{CDC1454C-D9DD-4A57-A250-68E8B8670F18}">
      <dgm:prSet/>
      <dgm:spPr/>
      <dgm:t>
        <a:bodyPr/>
        <a:lstStyle/>
        <a:p>
          <a:r>
            <a:rPr lang="en-US" baseline="0"/>
            <a:t>Scrapie (Ovine)</a:t>
          </a:r>
          <a:endParaRPr lang="en-US"/>
        </a:p>
      </dgm:t>
    </dgm:pt>
    <dgm:pt modelId="{A28A05EA-CFD7-4ED1-833E-BC1D08D09779}" type="parTrans" cxnId="{4BFB7008-6CD3-45FD-ADA6-FF835F9929A1}">
      <dgm:prSet/>
      <dgm:spPr/>
      <dgm:t>
        <a:bodyPr/>
        <a:lstStyle/>
        <a:p>
          <a:endParaRPr lang="en-US"/>
        </a:p>
      </dgm:t>
    </dgm:pt>
    <dgm:pt modelId="{3A4579EA-EEF4-471E-9E45-983B38D0839B}" type="sibTrans" cxnId="{4BFB7008-6CD3-45FD-ADA6-FF835F9929A1}">
      <dgm:prSet/>
      <dgm:spPr/>
      <dgm:t>
        <a:bodyPr/>
        <a:lstStyle/>
        <a:p>
          <a:endParaRPr lang="en-US"/>
        </a:p>
      </dgm:t>
    </dgm:pt>
    <dgm:pt modelId="{579A6F61-BE7D-49A1-8F70-18FE3FC0F8C2}">
      <dgm:prSet/>
      <dgm:spPr/>
      <dgm:t>
        <a:bodyPr/>
        <a:lstStyle/>
        <a:p>
          <a:r>
            <a:rPr lang="en-US" baseline="0"/>
            <a:t>Chronic Wasting Disease (Cervid)</a:t>
          </a:r>
          <a:endParaRPr lang="en-US"/>
        </a:p>
      </dgm:t>
    </dgm:pt>
    <dgm:pt modelId="{96972FBE-D130-4D77-8290-071355D88E0A}" type="parTrans" cxnId="{9753695F-E080-4E26-A035-009D598CBDFF}">
      <dgm:prSet/>
      <dgm:spPr/>
      <dgm:t>
        <a:bodyPr/>
        <a:lstStyle/>
        <a:p>
          <a:endParaRPr lang="en-US"/>
        </a:p>
      </dgm:t>
    </dgm:pt>
    <dgm:pt modelId="{1A8F1F81-4DA9-4529-85A9-CD8C8619959A}" type="sibTrans" cxnId="{9753695F-E080-4E26-A035-009D598CBDFF}">
      <dgm:prSet/>
      <dgm:spPr/>
      <dgm:t>
        <a:bodyPr/>
        <a:lstStyle/>
        <a:p>
          <a:endParaRPr lang="en-US"/>
        </a:p>
      </dgm:t>
    </dgm:pt>
    <dgm:pt modelId="{B77CC00B-4F8C-4A62-B3B7-F27C87CFA5E8}">
      <dgm:prSet/>
      <dgm:spPr/>
      <dgm:t>
        <a:bodyPr/>
        <a:lstStyle/>
        <a:p>
          <a:r>
            <a:rPr lang="en-US" baseline="0"/>
            <a:t>Creutzfeldt-Jakob Disease (Human)</a:t>
          </a:r>
          <a:endParaRPr lang="en-US"/>
        </a:p>
      </dgm:t>
    </dgm:pt>
    <dgm:pt modelId="{0C31DCEC-507E-4BBB-946D-125B58A5CC44}" type="parTrans" cxnId="{4FED9F87-447A-4249-8853-0D48A88E07D9}">
      <dgm:prSet/>
      <dgm:spPr/>
      <dgm:t>
        <a:bodyPr/>
        <a:lstStyle/>
        <a:p>
          <a:endParaRPr lang="en-US"/>
        </a:p>
      </dgm:t>
    </dgm:pt>
    <dgm:pt modelId="{F3B9A42D-08F1-4A7C-B6AE-DED7553C8FF2}" type="sibTrans" cxnId="{4FED9F87-447A-4249-8853-0D48A88E07D9}">
      <dgm:prSet/>
      <dgm:spPr/>
      <dgm:t>
        <a:bodyPr/>
        <a:lstStyle/>
        <a:p>
          <a:endParaRPr lang="en-US"/>
        </a:p>
      </dgm:t>
    </dgm:pt>
    <dgm:pt modelId="{0A6BF695-7E0A-4BC4-929F-DB464C315D98}" type="pres">
      <dgm:prSet presAssocID="{5D054DD6-2D27-49C9-8955-74724C065F5E}" presName="matrix" presStyleCnt="0">
        <dgm:presLayoutVars>
          <dgm:chMax val="1"/>
          <dgm:dir/>
          <dgm:resizeHandles val="exact"/>
        </dgm:presLayoutVars>
      </dgm:prSet>
      <dgm:spPr/>
    </dgm:pt>
    <dgm:pt modelId="{8301119D-814A-4E78-9017-0E6C6E691FBC}" type="pres">
      <dgm:prSet presAssocID="{5D054DD6-2D27-49C9-8955-74724C065F5E}" presName="diamond" presStyleLbl="bgShp" presStyleIdx="0" presStyleCnt="1"/>
      <dgm:spPr/>
    </dgm:pt>
    <dgm:pt modelId="{03516F0A-CD7F-4455-BBE9-AE64DCD866B1}" type="pres">
      <dgm:prSet presAssocID="{5D054DD6-2D27-49C9-8955-74724C065F5E}" presName="quad1" presStyleLbl="node1" presStyleIdx="0" presStyleCnt="4">
        <dgm:presLayoutVars>
          <dgm:chMax val="0"/>
          <dgm:chPref val="0"/>
          <dgm:bulletEnabled val="1"/>
        </dgm:presLayoutVars>
      </dgm:prSet>
      <dgm:spPr/>
    </dgm:pt>
    <dgm:pt modelId="{A5C2124C-00CA-4BC0-84B6-6CBEDC5CEB7A}" type="pres">
      <dgm:prSet presAssocID="{5D054DD6-2D27-49C9-8955-74724C065F5E}" presName="quad2" presStyleLbl="node1" presStyleIdx="1" presStyleCnt="4">
        <dgm:presLayoutVars>
          <dgm:chMax val="0"/>
          <dgm:chPref val="0"/>
          <dgm:bulletEnabled val="1"/>
        </dgm:presLayoutVars>
      </dgm:prSet>
      <dgm:spPr/>
    </dgm:pt>
    <dgm:pt modelId="{0A45C544-1FCB-4FFA-92B7-665E154B4000}" type="pres">
      <dgm:prSet presAssocID="{5D054DD6-2D27-49C9-8955-74724C065F5E}" presName="quad3" presStyleLbl="node1" presStyleIdx="2" presStyleCnt="4">
        <dgm:presLayoutVars>
          <dgm:chMax val="0"/>
          <dgm:chPref val="0"/>
          <dgm:bulletEnabled val="1"/>
        </dgm:presLayoutVars>
      </dgm:prSet>
      <dgm:spPr/>
    </dgm:pt>
    <dgm:pt modelId="{A9617790-E64C-402F-8638-CCF673F5431B}" type="pres">
      <dgm:prSet presAssocID="{5D054DD6-2D27-49C9-8955-74724C065F5E}" presName="quad4" presStyleLbl="node1" presStyleIdx="3" presStyleCnt="4">
        <dgm:presLayoutVars>
          <dgm:chMax val="0"/>
          <dgm:chPref val="0"/>
          <dgm:bulletEnabled val="1"/>
        </dgm:presLayoutVars>
      </dgm:prSet>
      <dgm:spPr/>
    </dgm:pt>
  </dgm:ptLst>
  <dgm:cxnLst>
    <dgm:cxn modelId="{4BFB7008-6CD3-45FD-ADA6-FF835F9929A1}" srcId="{5D054DD6-2D27-49C9-8955-74724C065F5E}" destId="{CDC1454C-D9DD-4A57-A250-68E8B8670F18}" srcOrd="1" destOrd="0" parTransId="{A28A05EA-CFD7-4ED1-833E-BC1D08D09779}" sibTransId="{3A4579EA-EEF4-471E-9E45-983B38D0839B}"/>
    <dgm:cxn modelId="{B43CB236-61D4-4F01-A6F4-620C07E984C6}" type="presOf" srcId="{91B1B72E-B53B-40DE-80AD-70235BD2E5E6}" destId="{03516F0A-CD7F-4455-BBE9-AE64DCD866B1}" srcOrd="0" destOrd="0" presId="urn:microsoft.com/office/officeart/2005/8/layout/matrix3"/>
    <dgm:cxn modelId="{387B824A-7D91-464A-8399-D2DFE0C831E5}" srcId="{5D054DD6-2D27-49C9-8955-74724C065F5E}" destId="{91B1B72E-B53B-40DE-80AD-70235BD2E5E6}" srcOrd="0" destOrd="0" parTransId="{B9211B98-AFA5-47DD-978E-ADFA447F2C8F}" sibTransId="{A09D3687-BE27-491D-B71A-8237DFCAB07C}"/>
    <dgm:cxn modelId="{DFE6675D-6508-4181-8C8C-9A2A19343E7D}" type="presOf" srcId="{CDC1454C-D9DD-4A57-A250-68E8B8670F18}" destId="{A5C2124C-00CA-4BC0-84B6-6CBEDC5CEB7A}" srcOrd="0" destOrd="0" presId="urn:microsoft.com/office/officeart/2005/8/layout/matrix3"/>
    <dgm:cxn modelId="{9753695F-E080-4E26-A035-009D598CBDFF}" srcId="{5D054DD6-2D27-49C9-8955-74724C065F5E}" destId="{579A6F61-BE7D-49A1-8F70-18FE3FC0F8C2}" srcOrd="2" destOrd="0" parTransId="{96972FBE-D130-4D77-8290-071355D88E0A}" sibTransId="{1A8F1F81-4DA9-4529-85A9-CD8C8619959A}"/>
    <dgm:cxn modelId="{7BD3E670-D1BE-4BB2-8A65-4EFCAA569955}" type="presOf" srcId="{579A6F61-BE7D-49A1-8F70-18FE3FC0F8C2}" destId="{0A45C544-1FCB-4FFA-92B7-665E154B4000}" srcOrd="0" destOrd="0" presId="urn:microsoft.com/office/officeart/2005/8/layout/matrix3"/>
    <dgm:cxn modelId="{4FED9F87-447A-4249-8853-0D48A88E07D9}" srcId="{5D054DD6-2D27-49C9-8955-74724C065F5E}" destId="{B77CC00B-4F8C-4A62-B3B7-F27C87CFA5E8}" srcOrd="3" destOrd="0" parTransId="{0C31DCEC-507E-4BBB-946D-125B58A5CC44}" sibTransId="{F3B9A42D-08F1-4A7C-B6AE-DED7553C8FF2}"/>
    <dgm:cxn modelId="{ED1E1EAA-C1DB-4F26-BAA1-DDE892D59988}" type="presOf" srcId="{5D054DD6-2D27-49C9-8955-74724C065F5E}" destId="{0A6BF695-7E0A-4BC4-929F-DB464C315D98}" srcOrd="0" destOrd="0" presId="urn:microsoft.com/office/officeart/2005/8/layout/matrix3"/>
    <dgm:cxn modelId="{D7D932E1-273C-478D-B7C5-DE4076D1E1B2}" type="presOf" srcId="{B77CC00B-4F8C-4A62-B3B7-F27C87CFA5E8}" destId="{A9617790-E64C-402F-8638-CCF673F5431B}" srcOrd="0" destOrd="0" presId="urn:microsoft.com/office/officeart/2005/8/layout/matrix3"/>
    <dgm:cxn modelId="{ECE491F2-4978-47F0-8109-E3A37C45EB9B}" type="presParOf" srcId="{0A6BF695-7E0A-4BC4-929F-DB464C315D98}" destId="{8301119D-814A-4E78-9017-0E6C6E691FBC}" srcOrd="0" destOrd="0" presId="urn:microsoft.com/office/officeart/2005/8/layout/matrix3"/>
    <dgm:cxn modelId="{05A16679-FE4A-4F69-9E54-C5950F5448CC}" type="presParOf" srcId="{0A6BF695-7E0A-4BC4-929F-DB464C315D98}" destId="{03516F0A-CD7F-4455-BBE9-AE64DCD866B1}" srcOrd="1" destOrd="0" presId="urn:microsoft.com/office/officeart/2005/8/layout/matrix3"/>
    <dgm:cxn modelId="{39B70B48-9201-4E20-8C06-490B3966A914}" type="presParOf" srcId="{0A6BF695-7E0A-4BC4-929F-DB464C315D98}" destId="{A5C2124C-00CA-4BC0-84B6-6CBEDC5CEB7A}" srcOrd="2" destOrd="0" presId="urn:microsoft.com/office/officeart/2005/8/layout/matrix3"/>
    <dgm:cxn modelId="{227244A5-0B4B-45AC-AE8E-09DEE52089E6}" type="presParOf" srcId="{0A6BF695-7E0A-4BC4-929F-DB464C315D98}" destId="{0A45C544-1FCB-4FFA-92B7-665E154B4000}" srcOrd="3" destOrd="0" presId="urn:microsoft.com/office/officeart/2005/8/layout/matrix3"/>
    <dgm:cxn modelId="{F7136C21-8347-4DBB-97B9-A60269DDF33E}" type="presParOf" srcId="{0A6BF695-7E0A-4BC4-929F-DB464C315D98}" destId="{A9617790-E64C-402F-8638-CCF673F5431B}"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0D9FDD-A49D-46EA-8812-34D6A3B6833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A083715-5ACF-4267-B469-192DA951E8CB}">
      <dgm:prSet/>
      <dgm:spPr/>
      <dgm:t>
        <a:bodyPr/>
        <a:lstStyle/>
        <a:p>
          <a:pPr>
            <a:lnSpc>
              <a:spcPct val="100000"/>
            </a:lnSpc>
            <a:defRPr cap="all"/>
          </a:pPr>
          <a:r>
            <a:rPr lang="en-US" baseline="0"/>
            <a:t>Identify mutations of interest</a:t>
          </a:r>
          <a:endParaRPr lang="en-US"/>
        </a:p>
      </dgm:t>
    </dgm:pt>
    <dgm:pt modelId="{C044C826-7C59-4880-B097-5CFD7B648F15}" type="parTrans" cxnId="{3AA337D4-7720-4A5A-B89F-38651017F99B}">
      <dgm:prSet/>
      <dgm:spPr/>
      <dgm:t>
        <a:bodyPr/>
        <a:lstStyle/>
        <a:p>
          <a:endParaRPr lang="en-US"/>
        </a:p>
      </dgm:t>
    </dgm:pt>
    <dgm:pt modelId="{0F6E73C6-B91F-498A-B926-CE4CFA44FA4D}" type="sibTrans" cxnId="{3AA337D4-7720-4A5A-B89F-38651017F99B}">
      <dgm:prSet/>
      <dgm:spPr/>
      <dgm:t>
        <a:bodyPr/>
        <a:lstStyle/>
        <a:p>
          <a:endParaRPr lang="en-US"/>
        </a:p>
      </dgm:t>
    </dgm:pt>
    <dgm:pt modelId="{8A5A86E3-8DF8-493D-AF05-E563E11980A2}">
      <dgm:prSet/>
      <dgm:spPr/>
      <dgm:t>
        <a:bodyPr/>
        <a:lstStyle/>
        <a:p>
          <a:pPr>
            <a:lnSpc>
              <a:spcPct val="100000"/>
            </a:lnSpc>
            <a:defRPr cap="all"/>
          </a:pPr>
          <a:r>
            <a:rPr lang="en-US" baseline="0" dirty="0"/>
            <a:t>Locate potential regulatory sites for mutations of interest</a:t>
          </a:r>
          <a:endParaRPr lang="en-US" dirty="0"/>
        </a:p>
      </dgm:t>
    </dgm:pt>
    <dgm:pt modelId="{050287C2-2DC5-45CC-963A-5A0A493019D5}" type="parTrans" cxnId="{4B804B7B-EAD6-4C0B-BFD1-D7CAD59CBCC6}">
      <dgm:prSet/>
      <dgm:spPr/>
      <dgm:t>
        <a:bodyPr/>
        <a:lstStyle/>
        <a:p>
          <a:endParaRPr lang="en-US"/>
        </a:p>
      </dgm:t>
    </dgm:pt>
    <dgm:pt modelId="{090C8052-FB08-49E7-9AC7-E2DA23F38E1D}" type="sibTrans" cxnId="{4B804B7B-EAD6-4C0B-BFD1-D7CAD59CBCC6}">
      <dgm:prSet/>
      <dgm:spPr/>
      <dgm:t>
        <a:bodyPr/>
        <a:lstStyle/>
        <a:p>
          <a:endParaRPr lang="en-US"/>
        </a:p>
      </dgm:t>
    </dgm:pt>
    <dgm:pt modelId="{19F63FE1-DB57-49B6-B530-554EF302448E}">
      <dgm:prSet/>
      <dgm:spPr/>
      <dgm:t>
        <a:bodyPr/>
        <a:lstStyle/>
        <a:p>
          <a:pPr>
            <a:lnSpc>
              <a:spcPct val="100000"/>
            </a:lnSpc>
            <a:defRPr cap="all"/>
          </a:pPr>
          <a:r>
            <a:rPr lang="en-US" baseline="0" dirty="0"/>
            <a:t>Test potential regulatory sites</a:t>
          </a:r>
          <a:endParaRPr lang="en-US" dirty="0"/>
        </a:p>
      </dgm:t>
    </dgm:pt>
    <dgm:pt modelId="{3052F9F1-EB89-4DFE-A87A-7D56635CCB89}" type="parTrans" cxnId="{ABE62CC2-6263-467B-8453-2A05689D4B8D}">
      <dgm:prSet/>
      <dgm:spPr/>
      <dgm:t>
        <a:bodyPr/>
        <a:lstStyle/>
        <a:p>
          <a:endParaRPr lang="en-US"/>
        </a:p>
      </dgm:t>
    </dgm:pt>
    <dgm:pt modelId="{5F232896-F500-468E-B8FA-98A5D16E7083}" type="sibTrans" cxnId="{ABE62CC2-6263-467B-8453-2A05689D4B8D}">
      <dgm:prSet/>
      <dgm:spPr/>
      <dgm:t>
        <a:bodyPr/>
        <a:lstStyle/>
        <a:p>
          <a:endParaRPr lang="en-US"/>
        </a:p>
      </dgm:t>
    </dgm:pt>
    <dgm:pt modelId="{8A705BE2-210E-4EE0-A65C-F46BF67BC879}">
      <dgm:prSet/>
      <dgm:spPr/>
      <dgm:t>
        <a:bodyPr/>
        <a:lstStyle/>
        <a:p>
          <a:pPr>
            <a:lnSpc>
              <a:spcPct val="100000"/>
            </a:lnSpc>
            <a:defRPr cap="all"/>
          </a:pPr>
          <a:r>
            <a:rPr lang="en-US" dirty="0"/>
            <a:t>Analyze results</a:t>
          </a:r>
        </a:p>
      </dgm:t>
    </dgm:pt>
    <dgm:pt modelId="{2811B162-B6F0-4D7D-ABF1-D0C569AA8F2E}" type="parTrans" cxnId="{7220C008-7379-45A4-9113-82E781D7AEF0}">
      <dgm:prSet/>
      <dgm:spPr/>
      <dgm:t>
        <a:bodyPr/>
        <a:lstStyle/>
        <a:p>
          <a:endParaRPr lang="en-US"/>
        </a:p>
      </dgm:t>
    </dgm:pt>
    <dgm:pt modelId="{4F3A7DAF-19A4-451D-A862-D0DAABC24463}" type="sibTrans" cxnId="{7220C008-7379-45A4-9113-82E781D7AEF0}">
      <dgm:prSet/>
      <dgm:spPr/>
      <dgm:t>
        <a:bodyPr/>
        <a:lstStyle/>
        <a:p>
          <a:endParaRPr lang="en-US"/>
        </a:p>
      </dgm:t>
    </dgm:pt>
    <dgm:pt modelId="{ACF5B9D0-15CD-4A7C-95C3-7D3FF868D7C2}" type="pres">
      <dgm:prSet presAssocID="{BF0D9FDD-A49D-46EA-8812-34D6A3B68339}" presName="root" presStyleCnt="0">
        <dgm:presLayoutVars>
          <dgm:dir/>
          <dgm:resizeHandles val="exact"/>
        </dgm:presLayoutVars>
      </dgm:prSet>
      <dgm:spPr/>
    </dgm:pt>
    <dgm:pt modelId="{2D703F41-D339-4082-B5DC-EA8044645D33}" type="pres">
      <dgm:prSet presAssocID="{DA083715-5ACF-4267-B469-192DA951E8CB}" presName="compNode" presStyleCnt="0"/>
      <dgm:spPr/>
    </dgm:pt>
    <dgm:pt modelId="{63B4F9B0-1B81-4FD7-84AE-EBD468649054}" type="pres">
      <dgm:prSet presAssocID="{DA083715-5ACF-4267-B469-192DA951E8CB}" presName="iconBgRect" presStyleLbl="bgShp" presStyleIdx="0" presStyleCnt="4"/>
      <dgm:spPr/>
    </dgm:pt>
    <dgm:pt modelId="{9EFA959F-6884-4609-9408-0E5A04011882}" type="pres">
      <dgm:prSet presAssocID="{DA083715-5ACF-4267-B469-192DA951E8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A6F62971-E965-43C0-B2AB-D13B324CCBCA}" type="pres">
      <dgm:prSet presAssocID="{DA083715-5ACF-4267-B469-192DA951E8CB}" presName="spaceRect" presStyleCnt="0"/>
      <dgm:spPr/>
    </dgm:pt>
    <dgm:pt modelId="{EAC0891D-130D-4706-89CD-1E07165D2FC4}" type="pres">
      <dgm:prSet presAssocID="{DA083715-5ACF-4267-B469-192DA951E8CB}" presName="textRect" presStyleLbl="revTx" presStyleIdx="0" presStyleCnt="4">
        <dgm:presLayoutVars>
          <dgm:chMax val="1"/>
          <dgm:chPref val="1"/>
        </dgm:presLayoutVars>
      </dgm:prSet>
      <dgm:spPr/>
    </dgm:pt>
    <dgm:pt modelId="{81AAF147-E868-48B5-AFB9-5BFAD41E4877}" type="pres">
      <dgm:prSet presAssocID="{0F6E73C6-B91F-498A-B926-CE4CFA44FA4D}" presName="sibTrans" presStyleCnt="0"/>
      <dgm:spPr/>
    </dgm:pt>
    <dgm:pt modelId="{12F53350-EC75-4CCA-BD9D-BCB6AE314018}" type="pres">
      <dgm:prSet presAssocID="{8A5A86E3-8DF8-493D-AF05-E563E11980A2}" presName="compNode" presStyleCnt="0"/>
      <dgm:spPr/>
    </dgm:pt>
    <dgm:pt modelId="{50BA1734-2FA5-416E-B7EA-428ACE9E9BC6}" type="pres">
      <dgm:prSet presAssocID="{8A5A86E3-8DF8-493D-AF05-E563E11980A2}" presName="iconBgRect" presStyleLbl="bgShp" presStyleIdx="1" presStyleCnt="4"/>
      <dgm:spPr/>
    </dgm:pt>
    <dgm:pt modelId="{ED84871B-9365-4AD9-87CF-4EFE60B94410}" type="pres">
      <dgm:prSet presAssocID="{8A5A86E3-8DF8-493D-AF05-E563E11980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496751F-0E13-40A1-9600-F94CCB3E6CFC}" type="pres">
      <dgm:prSet presAssocID="{8A5A86E3-8DF8-493D-AF05-E563E11980A2}" presName="spaceRect" presStyleCnt="0"/>
      <dgm:spPr/>
    </dgm:pt>
    <dgm:pt modelId="{CAA5CCAF-B82F-4786-891C-099694D46BF7}" type="pres">
      <dgm:prSet presAssocID="{8A5A86E3-8DF8-493D-AF05-E563E11980A2}" presName="textRect" presStyleLbl="revTx" presStyleIdx="1" presStyleCnt="4">
        <dgm:presLayoutVars>
          <dgm:chMax val="1"/>
          <dgm:chPref val="1"/>
        </dgm:presLayoutVars>
      </dgm:prSet>
      <dgm:spPr/>
    </dgm:pt>
    <dgm:pt modelId="{245E1B4C-2F63-418F-8B97-BAA6160D90B7}" type="pres">
      <dgm:prSet presAssocID="{090C8052-FB08-49E7-9AC7-E2DA23F38E1D}" presName="sibTrans" presStyleCnt="0"/>
      <dgm:spPr/>
    </dgm:pt>
    <dgm:pt modelId="{1A354EF0-5616-40B6-BD9D-77C6D8C20BC4}" type="pres">
      <dgm:prSet presAssocID="{19F63FE1-DB57-49B6-B530-554EF302448E}" presName="compNode" presStyleCnt="0"/>
      <dgm:spPr/>
    </dgm:pt>
    <dgm:pt modelId="{8C9EEFEC-5689-4F9E-914B-346008D46E27}" type="pres">
      <dgm:prSet presAssocID="{19F63FE1-DB57-49B6-B530-554EF302448E}" presName="iconBgRect" presStyleLbl="bgShp" presStyleIdx="2" presStyleCnt="4"/>
      <dgm:spPr/>
    </dgm:pt>
    <dgm:pt modelId="{1349D3F7-18EB-40FD-BB28-15EBFC450AB3}" type="pres">
      <dgm:prSet presAssocID="{19F63FE1-DB57-49B6-B530-554EF30244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37992EB3-B978-46F6-8D60-133B40620914}" type="pres">
      <dgm:prSet presAssocID="{19F63FE1-DB57-49B6-B530-554EF302448E}" presName="spaceRect" presStyleCnt="0"/>
      <dgm:spPr/>
    </dgm:pt>
    <dgm:pt modelId="{407956EB-EFF6-44A5-A4E1-7DCCD37B2117}" type="pres">
      <dgm:prSet presAssocID="{19F63FE1-DB57-49B6-B530-554EF302448E}" presName="textRect" presStyleLbl="revTx" presStyleIdx="2" presStyleCnt="4">
        <dgm:presLayoutVars>
          <dgm:chMax val="1"/>
          <dgm:chPref val="1"/>
        </dgm:presLayoutVars>
      </dgm:prSet>
      <dgm:spPr/>
    </dgm:pt>
    <dgm:pt modelId="{958AC0E1-53AD-43AC-A960-A5BA2C783829}" type="pres">
      <dgm:prSet presAssocID="{5F232896-F500-468E-B8FA-98A5D16E7083}" presName="sibTrans" presStyleCnt="0"/>
      <dgm:spPr/>
    </dgm:pt>
    <dgm:pt modelId="{7B39CCA3-DD13-4A31-BBDA-D58C8C4506A3}" type="pres">
      <dgm:prSet presAssocID="{8A705BE2-210E-4EE0-A65C-F46BF67BC879}" presName="compNode" presStyleCnt="0"/>
      <dgm:spPr/>
    </dgm:pt>
    <dgm:pt modelId="{45986055-3331-4BFD-A8A0-E775FB72B0E5}" type="pres">
      <dgm:prSet presAssocID="{8A705BE2-210E-4EE0-A65C-F46BF67BC879}" presName="iconBgRect" presStyleLbl="bgShp" presStyleIdx="3" presStyleCnt="4"/>
      <dgm:spPr/>
    </dgm:pt>
    <dgm:pt modelId="{8A16EDFB-D43F-4EF3-A93A-11765B979907}" type="pres">
      <dgm:prSet presAssocID="{8A705BE2-210E-4EE0-A65C-F46BF67BC8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20C3B68-7003-4703-AEC1-647C98A3E7DD}" type="pres">
      <dgm:prSet presAssocID="{8A705BE2-210E-4EE0-A65C-F46BF67BC879}" presName="spaceRect" presStyleCnt="0"/>
      <dgm:spPr/>
    </dgm:pt>
    <dgm:pt modelId="{CE1BCA0B-00E0-4B16-9003-E4D7FC9CBB1B}" type="pres">
      <dgm:prSet presAssocID="{8A705BE2-210E-4EE0-A65C-F46BF67BC879}" presName="textRect" presStyleLbl="revTx" presStyleIdx="3" presStyleCnt="4">
        <dgm:presLayoutVars>
          <dgm:chMax val="1"/>
          <dgm:chPref val="1"/>
        </dgm:presLayoutVars>
      </dgm:prSet>
      <dgm:spPr/>
    </dgm:pt>
  </dgm:ptLst>
  <dgm:cxnLst>
    <dgm:cxn modelId="{7A859407-15B5-4FC8-B30E-64BD14E65DDE}" type="presOf" srcId="{DA083715-5ACF-4267-B469-192DA951E8CB}" destId="{EAC0891D-130D-4706-89CD-1E07165D2FC4}" srcOrd="0" destOrd="0" presId="urn:microsoft.com/office/officeart/2018/5/layout/IconCircleLabelList"/>
    <dgm:cxn modelId="{7220C008-7379-45A4-9113-82E781D7AEF0}" srcId="{BF0D9FDD-A49D-46EA-8812-34D6A3B68339}" destId="{8A705BE2-210E-4EE0-A65C-F46BF67BC879}" srcOrd="3" destOrd="0" parTransId="{2811B162-B6F0-4D7D-ABF1-D0C569AA8F2E}" sibTransId="{4F3A7DAF-19A4-451D-A862-D0DAABC24463}"/>
    <dgm:cxn modelId="{C718E113-1286-4059-BCC7-E328A36856C5}" type="presOf" srcId="{8A705BE2-210E-4EE0-A65C-F46BF67BC879}" destId="{CE1BCA0B-00E0-4B16-9003-E4D7FC9CBB1B}" srcOrd="0" destOrd="0" presId="urn:microsoft.com/office/officeart/2018/5/layout/IconCircleLabelList"/>
    <dgm:cxn modelId="{FAE99F59-379B-4FB7-98C8-ED70D9094E7E}" type="presOf" srcId="{8A5A86E3-8DF8-493D-AF05-E563E11980A2}" destId="{CAA5CCAF-B82F-4786-891C-099694D46BF7}" srcOrd="0" destOrd="0" presId="urn:microsoft.com/office/officeart/2018/5/layout/IconCircleLabelList"/>
    <dgm:cxn modelId="{4B804B7B-EAD6-4C0B-BFD1-D7CAD59CBCC6}" srcId="{BF0D9FDD-A49D-46EA-8812-34D6A3B68339}" destId="{8A5A86E3-8DF8-493D-AF05-E563E11980A2}" srcOrd="1" destOrd="0" parTransId="{050287C2-2DC5-45CC-963A-5A0A493019D5}" sibTransId="{090C8052-FB08-49E7-9AC7-E2DA23F38E1D}"/>
    <dgm:cxn modelId="{2767788A-B969-40A4-90D9-B80D10C8BC41}" type="presOf" srcId="{BF0D9FDD-A49D-46EA-8812-34D6A3B68339}" destId="{ACF5B9D0-15CD-4A7C-95C3-7D3FF868D7C2}" srcOrd="0" destOrd="0" presId="urn:microsoft.com/office/officeart/2018/5/layout/IconCircleLabelList"/>
    <dgm:cxn modelId="{ABE62CC2-6263-467B-8453-2A05689D4B8D}" srcId="{BF0D9FDD-A49D-46EA-8812-34D6A3B68339}" destId="{19F63FE1-DB57-49B6-B530-554EF302448E}" srcOrd="2" destOrd="0" parTransId="{3052F9F1-EB89-4DFE-A87A-7D56635CCB89}" sibTransId="{5F232896-F500-468E-B8FA-98A5D16E7083}"/>
    <dgm:cxn modelId="{40663FD1-68BF-4932-A527-1B247A473308}" type="presOf" srcId="{19F63FE1-DB57-49B6-B530-554EF302448E}" destId="{407956EB-EFF6-44A5-A4E1-7DCCD37B2117}" srcOrd="0" destOrd="0" presId="urn:microsoft.com/office/officeart/2018/5/layout/IconCircleLabelList"/>
    <dgm:cxn modelId="{3AA337D4-7720-4A5A-B89F-38651017F99B}" srcId="{BF0D9FDD-A49D-46EA-8812-34D6A3B68339}" destId="{DA083715-5ACF-4267-B469-192DA951E8CB}" srcOrd="0" destOrd="0" parTransId="{C044C826-7C59-4880-B097-5CFD7B648F15}" sibTransId="{0F6E73C6-B91F-498A-B926-CE4CFA44FA4D}"/>
    <dgm:cxn modelId="{19BAE53A-F70E-48DF-B24B-5BAC00CE52B5}" type="presParOf" srcId="{ACF5B9D0-15CD-4A7C-95C3-7D3FF868D7C2}" destId="{2D703F41-D339-4082-B5DC-EA8044645D33}" srcOrd="0" destOrd="0" presId="urn:microsoft.com/office/officeart/2018/5/layout/IconCircleLabelList"/>
    <dgm:cxn modelId="{E60B9641-15CE-4977-B53D-87DC0CECD66F}" type="presParOf" srcId="{2D703F41-D339-4082-B5DC-EA8044645D33}" destId="{63B4F9B0-1B81-4FD7-84AE-EBD468649054}" srcOrd="0" destOrd="0" presId="urn:microsoft.com/office/officeart/2018/5/layout/IconCircleLabelList"/>
    <dgm:cxn modelId="{BCE8982F-C4A7-499E-BFDA-C6CCB4A1AA64}" type="presParOf" srcId="{2D703F41-D339-4082-B5DC-EA8044645D33}" destId="{9EFA959F-6884-4609-9408-0E5A04011882}" srcOrd="1" destOrd="0" presId="urn:microsoft.com/office/officeart/2018/5/layout/IconCircleLabelList"/>
    <dgm:cxn modelId="{C0B22656-A8F7-4C92-9949-D79EE61900BC}" type="presParOf" srcId="{2D703F41-D339-4082-B5DC-EA8044645D33}" destId="{A6F62971-E965-43C0-B2AB-D13B324CCBCA}" srcOrd="2" destOrd="0" presId="urn:microsoft.com/office/officeart/2018/5/layout/IconCircleLabelList"/>
    <dgm:cxn modelId="{F000B396-A343-4946-A1FF-5CBDC35F4230}" type="presParOf" srcId="{2D703F41-D339-4082-B5DC-EA8044645D33}" destId="{EAC0891D-130D-4706-89CD-1E07165D2FC4}" srcOrd="3" destOrd="0" presId="urn:microsoft.com/office/officeart/2018/5/layout/IconCircleLabelList"/>
    <dgm:cxn modelId="{03E7812A-6A66-404C-9637-D6D86AA452B2}" type="presParOf" srcId="{ACF5B9D0-15CD-4A7C-95C3-7D3FF868D7C2}" destId="{81AAF147-E868-48B5-AFB9-5BFAD41E4877}" srcOrd="1" destOrd="0" presId="urn:microsoft.com/office/officeart/2018/5/layout/IconCircleLabelList"/>
    <dgm:cxn modelId="{EDAD6057-1550-44E4-B8AE-5EC89B631A79}" type="presParOf" srcId="{ACF5B9D0-15CD-4A7C-95C3-7D3FF868D7C2}" destId="{12F53350-EC75-4CCA-BD9D-BCB6AE314018}" srcOrd="2" destOrd="0" presId="urn:microsoft.com/office/officeart/2018/5/layout/IconCircleLabelList"/>
    <dgm:cxn modelId="{8B33C03E-47C6-4FD2-8EE4-2077F86D9389}" type="presParOf" srcId="{12F53350-EC75-4CCA-BD9D-BCB6AE314018}" destId="{50BA1734-2FA5-416E-B7EA-428ACE9E9BC6}" srcOrd="0" destOrd="0" presId="urn:microsoft.com/office/officeart/2018/5/layout/IconCircleLabelList"/>
    <dgm:cxn modelId="{65DDF007-4973-4332-897C-53FEE2F0A411}" type="presParOf" srcId="{12F53350-EC75-4CCA-BD9D-BCB6AE314018}" destId="{ED84871B-9365-4AD9-87CF-4EFE60B94410}" srcOrd="1" destOrd="0" presId="urn:microsoft.com/office/officeart/2018/5/layout/IconCircleLabelList"/>
    <dgm:cxn modelId="{01548A16-86C7-4F12-98C9-FAEC1315B38F}" type="presParOf" srcId="{12F53350-EC75-4CCA-BD9D-BCB6AE314018}" destId="{D496751F-0E13-40A1-9600-F94CCB3E6CFC}" srcOrd="2" destOrd="0" presId="urn:microsoft.com/office/officeart/2018/5/layout/IconCircleLabelList"/>
    <dgm:cxn modelId="{0CE54567-6CBC-42E9-9117-9F7DF4C309BA}" type="presParOf" srcId="{12F53350-EC75-4CCA-BD9D-BCB6AE314018}" destId="{CAA5CCAF-B82F-4786-891C-099694D46BF7}" srcOrd="3" destOrd="0" presId="urn:microsoft.com/office/officeart/2018/5/layout/IconCircleLabelList"/>
    <dgm:cxn modelId="{DAA60894-3647-418D-9B40-7B497A5AA758}" type="presParOf" srcId="{ACF5B9D0-15CD-4A7C-95C3-7D3FF868D7C2}" destId="{245E1B4C-2F63-418F-8B97-BAA6160D90B7}" srcOrd="3" destOrd="0" presId="urn:microsoft.com/office/officeart/2018/5/layout/IconCircleLabelList"/>
    <dgm:cxn modelId="{88692DF4-0502-4C61-8FDC-F5EFCC536A93}" type="presParOf" srcId="{ACF5B9D0-15CD-4A7C-95C3-7D3FF868D7C2}" destId="{1A354EF0-5616-40B6-BD9D-77C6D8C20BC4}" srcOrd="4" destOrd="0" presId="urn:microsoft.com/office/officeart/2018/5/layout/IconCircleLabelList"/>
    <dgm:cxn modelId="{8BB1937B-1A50-4EBB-AD1D-DF0BEF2B6CC7}" type="presParOf" srcId="{1A354EF0-5616-40B6-BD9D-77C6D8C20BC4}" destId="{8C9EEFEC-5689-4F9E-914B-346008D46E27}" srcOrd="0" destOrd="0" presId="urn:microsoft.com/office/officeart/2018/5/layout/IconCircleLabelList"/>
    <dgm:cxn modelId="{F3564C6A-22D8-46F3-B928-AFBA149D6FD4}" type="presParOf" srcId="{1A354EF0-5616-40B6-BD9D-77C6D8C20BC4}" destId="{1349D3F7-18EB-40FD-BB28-15EBFC450AB3}" srcOrd="1" destOrd="0" presId="urn:microsoft.com/office/officeart/2018/5/layout/IconCircleLabelList"/>
    <dgm:cxn modelId="{4987EA4D-EC70-4EE3-B10B-63291EEE416E}" type="presParOf" srcId="{1A354EF0-5616-40B6-BD9D-77C6D8C20BC4}" destId="{37992EB3-B978-46F6-8D60-133B40620914}" srcOrd="2" destOrd="0" presId="urn:microsoft.com/office/officeart/2018/5/layout/IconCircleLabelList"/>
    <dgm:cxn modelId="{8C7FCE3B-29C2-4115-88E2-C84F05074670}" type="presParOf" srcId="{1A354EF0-5616-40B6-BD9D-77C6D8C20BC4}" destId="{407956EB-EFF6-44A5-A4E1-7DCCD37B2117}" srcOrd="3" destOrd="0" presId="urn:microsoft.com/office/officeart/2018/5/layout/IconCircleLabelList"/>
    <dgm:cxn modelId="{2348C542-0E05-4816-8DE6-8C900841A04D}" type="presParOf" srcId="{ACF5B9D0-15CD-4A7C-95C3-7D3FF868D7C2}" destId="{958AC0E1-53AD-43AC-A960-A5BA2C783829}" srcOrd="5" destOrd="0" presId="urn:microsoft.com/office/officeart/2018/5/layout/IconCircleLabelList"/>
    <dgm:cxn modelId="{772E394C-197F-4BE9-9B24-08C0F32BE396}" type="presParOf" srcId="{ACF5B9D0-15CD-4A7C-95C3-7D3FF868D7C2}" destId="{7B39CCA3-DD13-4A31-BBDA-D58C8C4506A3}" srcOrd="6" destOrd="0" presId="urn:microsoft.com/office/officeart/2018/5/layout/IconCircleLabelList"/>
    <dgm:cxn modelId="{0C97A8D4-479C-4408-882B-A5451B43FAA3}" type="presParOf" srcId="{7B39CCA3-DD13-4A31-BBDA-D58C8C4506A3}" destId="{45986055-3331-4BFD-A8A0-E775FB72B0E5}" srcOrd="0" destOrd="0" presId="urn:microsoft.com/office/officeart/2018/5/layout/IconCircleLabelList"/>
    <dgm:cxn modelId="{F303F5D7-5E9D-4E5B-8630-900E92B9CD0B}" type="presParOf" srcId="{7B39CCA3-DD13-4A31-BBDA-D58C8C4506A3}" destId="{8A16EDFB-D43F-4EF3-A93A-11765B979907}" srcOrd="1" destOrd="0" presId="urn:microsoft.com/office/officeart/2018/5/layout/IconCircleLabelList"/>
    <dgm:cxn modelId="{176927A7-0304-4E61-BFFA-387190D5C6FF}" type="presParOf" srcId="{7B39CCA3-DD13-4A31-BBDA-D58C8C4506A3}" destId="{D20C3B68-7003-4703-AEC1-647C98A3E7DD}" srcOrd="2" destOrd="0" presId="urn:microsoft.com/office/officeart/2018/5/layout/IconCircleLabelList"/>
    <dgm:cxn modelId="{3040655D-3755-4615-AD2C-EC2391FEB61E}" type="presParOf" srcId="{7B39CCA3-DD13-4A31-BBDA-D58C8C4506A3}" destId="{CE1BCA0B-00E0-4B16-9003-E4D7FC9CBB1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3828E6E-2678-4238-9BAB-7F9C3F99EB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BA09F35-475A-49A8-A556-47E37FE742B1}">
      <dgm:prSet/>
      <dgm:spPr/>
      <dgm:t>
        <a:bodyPr/>
        <a:lstStyle/>
        <a:p>
          <a:r>
            <a:rPr lang="en-US" baseline="0"/>
            <a:t>Read PDB file</a:t>
          </a:r>
          <a:endParaRPr lang="en-US"/>
        </a:p>
      </dgm:t>
    </dgm:pt>
    <dgm:pt modelId="{111D12F2-EEB9-4DAD-9DED-EA5CE0B543F3}" type="parTrans" cxnId="{ACDCBF9C-BA3C-45AB-8034-D18EE9E7EF13}">
      <dgm:prSet/>
      <dgm:spPr/>
      <dgm:t>
        <a:bodyPr/>
        <a:lstStyle/>
        <a:p>
          <a:endParaRPr lang="en-US"/>
        </a:p>
      </dgm:t>
    </dgm:pt>
    <dgm:pt modelId="{4F3BC8E5-68BB-4264-BBC2-FB66F22153E3}" type="sibTrans" cxnId="{ACDCBF9C-BA3C-45AB-8034-D18EE9E7EF13}">
      <dgm:prSet/>
      <dgm:spPr/>
      <dgm:t>
        <a:bodyPr/>
        <a:lstStyle/>
        <a:p>
          <a:endParaRPr lang="en-US"/>
        </a:p>
      </dgm:t>
    </dgm:pt>
    <dgm:pt modelId="{023F3D03-1CA2-4A65-A2F8-6883A18A3FB2}">
      <dgm:prSet/>
      <dgm:spPr/>
      <dgm:t>
        <a:bodyPr/>
        <a:lstStyle/>
        <a:p>
          <a:r>
            <a:rPr lang="en-US" baseline="0"/>
            <a:t>Add atomic properties</a:t>
          </a:r>
          <a:endParaRPr lang="en-US"/>
        </a:p>
      </dgm:t>
    </dgm:pt>
    <dgm:pt modelId="{F5839980-8EE2-4A08-ACE8-0750D4FB331D}" type="parTrans" cxnId="{23D31458-2292-4E25-BF2B-D4BBBCB1E315}">
      <dgm:prSet/>
      <dgm:spPr/>
      <dgm:t>
        <a:bodyPr/>
        <a:lstStyle/>
        <a:p>
          <a:endParaRPr lang="en-US"/>
        </a:p>
      </dgm:t>
    </dgm:pt>
    <dgm:pt modelId="{F1DB9834-BE1F-4E57-B811-AFB53D56B981}" type="sibTrans" cxnId="{23D31458-2292-4E25-BF2B-D4BBBCB1E315}">
      <dgm:prSet/>
      <dgm:spPr/>
      <dgm:t>
        <a:bodyPr/>
        <a:lstStyle/>
        <a:p>
          <a:endParaRPr lang="en-US"/>
        </a:p>
      </dgm:t>
    </dgm:pt>
    <dgm:pt modelId="{217B10A9-1D41-49F1-9588-86A049DB63D5}">
      <dgm:prSet/>
      <dgm:spPr/>
      <dgm:t>
        <a:bodyPr/>
        <a:lstStyle/>
        <a:p>
          <a:r>
            <a:rPr lang="en-US" baseline="0"/>
            <a:t>Add bonds</a:t>
          </a:r>
          <a:endParaRPr lang="en-US"/>
        </a:p>
      </dgm:t>
    </dgm:pt>
    <dgm:pt modelId="{1678A38B-9D96-42BC-818C-B0733A07D572}" type="parTrans" cxnId="{DCE97A6A-1E6C-43CA-A5C8-B6C8198113C3}">
      <dgm:prSet/>
      <dgm:spPr/>
      <dgm:t>
        <a:bodyPr/>
        <a:lstStyle/>
        <a:p>
          <a:endParaRPr lang="en-US"/>
        </a:p>
      </dgm:t>
    </dgm:pt>
    <dgm:pt modelId="{4FC9D81A-8D71-4966-97A6-A92BDF3C75F0}" type="sibTrans" cxnId="{DCE97A6A-1E6C-43CA-A5C8-B6C8198113C3}">
      <dgm:prSet/>
      <dgm:spPr/>
      <dgm:t>
        <a:bodyPr/>
        <a:lstStyle/>
        <a:p>
          <a:endParaRPr lang="en-US"/>
        </a:p>
      </dgm:t>
    </dgm:pt>
    <dgm:pt modelId="{A9EB3168-0C4C-47FB-B610-46CDDD60B20F}">
      <dgm:prSet/>
      <dgm:spPr/>
      <dgm:t>
        <a:bodyPr/>
        <a:lstStyle/>
        <a:p>
          <a:r>
            <a:rPr lang="en-US" baseline="0"/>
            <a:t>Interpret quantitative variables</a:t>
          </a:r>
          <a:endParaRPr lang="en-US"/>
        </a:p>
      </dgm:t>
    </dgm:pt>
    <dgm:pt modelId="{296E8CEF-6584-4195-B137-5E8DF04B3B1E}" type="parTrans" cxnId="{C0AA220F-8918-480A-BD1B-289D7F39A043}">
      <dgm:prSet/>
      <dgm:spPr/>
      <dgm:t>
        <a:bodyPr/>
        <a:lstStyle/>
        <a:p>
          <a:endParaRPr lang="en-US"/>
        </a:p>
      </dgm:t>
    </dgm:pt>
    <dgm:pt modelId="{58593CB3-D670-46D3-BFEF-FBAB1FB13D82}" type="sibTrans" cxnId="{C0AA220F-8918-480A-BD1B-289D7F39A043}">
      <dgm:prSet/>
      <dgm:spPr/>
      <dgm:t>
        <a:bodyPr/>
        <a:lstStyle/>
        <a:p>
          <a:endParaRPr lang="en-US"/>
        </a:p>
      </dgm:t>
    </dgm:pt>
    <dgm:pt modelId="{33BAFD1F-8BDD-479B-BE4B-F28446B78468}">
      <dgm:prSet/>
      <dgm:spPr/>
      <dgm:t>
        <a:bodyPr/>
        <a:lstStyle/>
        <a:p>
          <a:r>
            <a:rPr lang="en-US" baseline="0"/>
            <a:t>Perform calculations</a:t>
          </a:r>
          <a:endParaRPr lang="en-US"/>
        </a:p>
      </dgm:t>
    </dgm:pt>
    <dgm:pt modelId="{346FC795-959F-4136-A265-4677ACF67CB3}" type="parTrans" cxnId="{E6CD6630-9045-4660-AC65-35EABE976D06}">
      <dgm:prSet/>
      <dgm:spPr/>
      <dgm:t>
        <a:bodyPr/>
        <a:lstStyle/>
        <a:p>
          <a:endParaRPr lang="en-US"/>
        </a:p>
      </dgm:t>
    </dgm:pt>
    <dgm:pt modelId="{270AD774-DC0B-4495-B438-E0EF460DD3AA}" type="sibTrans" cxnId="{E6CD6630-9045-4660-AC65-35EABE976D06}">
      <dgm:prSet/>
      <dgm:spPr/>
      <dgm:t>
        <a:bodyPr/>
        <a:lstStyle/>
        <a:p>
          <a:endParaRPr lang="en-US"/>
        </a:p>
      </dgm:t>
    </dgm:pt>
    <dgm:pt modelId="{F1D94EF8-213A-4BBA-879F-043D2A31EB4C}" type="pres">
      <dgm:prSet presAssocID="{13828E6E-2678-4238-9BAB-7F9C3F99EB9E}" presName="root" presStyleCnt="0">
        <dgm:presLayoutVars>
          <dgm:dir/>
          <dgm:resizeHandles val="exact"/>
        </dgm:presLayoutVars>
      </dgm:prSet>
      <dgm:spPr/>
    </dgm:pt>
    <dgm:pt modelId="{6FE24CA9-B228-45B5-BF04-E0B9FAD15C5E}" type="pres">
      <dgm:prSet presAssocID="{6BA09F35-475A-49A8-A556-47E37FE742B1}" presName="compNode" presStyleCnt="0"/>
      <dgm:spPr/>
    </dgm:pt>
    <dgm:pt modelId="{56DA14E4-10CD-452B-85E3-BF7D37F7D8D7}" type="pres">
      <dgm:prSet presAssocID="{6BA09F35-475A-49A8-A556-47E37FE742B1}" presName="bgRect" presStyleLbl="bgShp" presStyleIdx="0" presStyleCnt="5"/>
      <dgm:spPr/>
    </dgm:pt>
    <dgm:pt modelId="{BD1F434B-3472-4150-8F93-B824FE488983}" type="pres">
      <dgm:prSet presAssocID="{6BA09F35-475A-49A8-A556-47E37FE742B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530BE530-A00C-4762-A85F-527E93559103}" type="pres">
      <dgm:prSet presAssocID="{6BA09F35-475A-49A8-A556-47E37FE742B1}" presName="spaceRect" presStyleCnt="0"/>
      <dgm:spPr/>
    </dgm:pt>
    <dgm:pt modelId="{DAB2F1D4-570F-49BC-B87A-660364875F8D}" type="pres">
      <dgm:prSet presAssocID="{6BA09F35-475A-49A8-A556-47E37FE742B1}" presName="parTx" presStyleLbl="revTx" presStyleIdx="0" presStyleCnt="5">
        <dgm:presLayoutVars>
          <dgm:chMax val="0"/>
          <dgm:chPref val="0"/>
        </dgm:presLayoutVars>
      </dgm:prSet>
      <dgm:spPr/>
    </dgm:pt>
    <dgm:pt modelId="{B97074FE-C70F-4FC8-B73E-BEA9C4D2C8AE}" type="pres">
      <dgm:prSet presAssocID="{4F3BC8E5-68BB-4264-BBC2-FB66F22153E3}" presName="sibTrans" presStyleCnt="0"/>
      <dgm:spPr/>
    </dgm:pt>
    <dgm:pt modelId="{B2D56A7D-D4C8-4E77-A7F7-B4859F3B5688}" type="pres">
      <dgm:prSet presAssocID="{023F3D03-1CA2-4A65-A2F8-6883A18A3FB2}" presName="compNode" presStyleCnt="0"/>
      <dgm:spPr/>
    </dgm:pt>
    <dgm:pt modelId="{EDFAE637-E148-42EA-B4A8-72F191AB035B}" type="pres">
      <dgm:prSet presAssocID="{023F3D03-1CA2-4A65-A2F8-6883A18A3FB2}" presName="bgRect" presStyleLbl="bgShp" presStyleIdx="1" presStyleCnt="5"/>
      <dgm:spPr/>
    </dgm:pt>
    <dgm:pt modelId="{171CAF3A-D614-4717-91EC-76F3A3F78571}" type="pres">
      <dgm:prSet presAssocID="{023F3D03-1CA2-4A65-A2F8-6883A18A3F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tom"/>
        </a:ext>
      </dgm:extLst>
    </dgm:pt>
    <dgm:pt modelId="{70CB2993-3C4D-4B32-8D6B-8F9313EF6373}" type="pres">
      <dgm:prSet presAssocID="{023F3D03-1CA2-4A65-A2F8-6883A18A3FB2}" presName="spaceRect" presStyleCnt="0"/>
      <dgm:spPr/>
    </dgm:pt>
    <dgm:pt modelId="{AFB262C7-ECF9-41CE-B15C-1B6E7D672280}" type="pres">
      <dgm:prSet presAssocID="{023F3D03-1CA2-4A65-A2F8-6883A18A3FB2}" presName="parTx" presStyleLbl="revTx" presStyleIdx="1" presStyleCnt="5">
        <dgm:presLayoutVars>
          <dgm:chMax val="0"/>
          <dgm:chPref val="0"/>
        </dgm:presLayoutVars>
      </dgm:prSet>
      <dgm:spPr/>
    </dgm:pt>
    <dgm:pt modelId="{C50D6B7E-C8EF-4DE7-9EFF-F5FA07B57FB1}" type="pres">
      <dgm:prSet presAssocID="{F1DB9834-BE1F-4E57-B811-AFB53D56B981}" presName="sibTrans" presStyleCnt="0"/>
      <dgm:spPr/>
    </dgm:pt>
    <dgm:pt modelId="{9491516C-6C1B-4AAB-B5CF-52E261C81F72}" type="pres">
      <dgm:prSet presAssocID="{217B10A9-1D41-49F1-9588-86A049DB63D5}" presName="compNode" presStyleCnt="0"/>
      <dgm:spPr/>
    </dgm:pt>
    <dgm:pt modelId="{1299FE8E-A7B3-4204-9A53-C248234DAC09}" type="pres">
      <dgm:prSet presAssocID="{217B10A9-1D41-49F1-9588-86A049DB63D5}" presName="bgRect" presStyleLbl="bgShp" presStyleIdx="2" presStyleCnt="5"/>
      <dgm:spPr/>
    </dgm:pt>
    <dgm:pt modelId="{B2A1134C-FD3B-4994-B55F-ECC5C58DD24B}" type="pres">
      <dgm:prSet presAssocID="{217B10A9-1D41-49F1-9588-86A049DB63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CE60FC6-4B4D-43A3-974A-67949CC8E29D}" type="pres">
      <dgm:prSet presAssocID="{217B10A9-1D41-49F1-9588-86A049DB63D5}" presName="spaceRect" presStyleCnt="0"/>
      <dgm:spPr/>
    </dgm:pt>
    <dgm:pt modelId="{03100BAB-6CF4-407C-9781-605AFB7D868C}" type="pres">
      <dgm:prSet presAssocID="{217B10A9-1D41-49F1-9588-86A049DB63D5}" presName="parTx" presStyleLbl="revTx" presStyleIdx="2" presStyleCnt="5">
        <dgm:presLayoutVars>
          <dgm:chMax val="0"/>
          <dgm:chPref val="0"/>
        </dgm:presLayoutVars>
      </dgm:prSet>
      <dgm:spPr/>
    </dgm:pt>
    <dgm:pt modelId="{10E75DB8-F4C3-41C7-91EC-E08F9763F027}" type="pres">
      <dgm:prSet presAssocID="{4FC9D81A-8D71-4966-97A6-A92BDF3C75F0}" presName="sibTrans" presStyleCnt="0"/>
      <dgm:spPr/>
    </dgm:pt>
    <dgm:pt modelId="{627AAE2A-F420-4653-84C7-4DA0677BE42E}" type="pres">
      <dgm:prSet presAssocID="{A9EB3168-0C4C-47FB-B610-46CDDD60B20F}" presName="compNode" presStyleCnt="0"/>
      <dgm:spPr/>
    </dgm:pt>
    <dgm:pt modelId="{DD1E51AF-1D29-4E55-B70A-8A971A9B0E4F}" type="pres">
      <dgm:prSet presAssocID="{A9EB3168-0C4C-47FB-B610-46CDDD60B20F}" presName="bgRect" presStyleLbl="bgShp" presStyleIdx="3" presStyleCnt="5"/>
      <dgm:spPr/>
    </dgm:pt>
    <dgm:pt modelId="{CC74FC11-CB8D-4145-83C9-D563A9825178}" type="pres">
      <dgm:prSet presAssocID="{A9EB3168-0C4C-47FB-B610-46CDDD60B20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44BA4C1E-DF17-4DEA-B2C3-41575F307A2B}" type="pres">
      <dgm:prSet presAssocID="{A9EB3168-0C4C-47FB-B610-46CDDD60B20F}" presName="spaceRect" presStyleCnt="0"/>
      <dgm:spPr/>
    </dgm:pt>
    <dgm:pt modelId="{72A96E68-2534-43FD-8A8F-21AA0B67B746}" type="pres">
      <dgm:prSet presAssocID="{A9EB3168-0C4C-47FB-B610-46CDDD60B20F}" presName="parTx" presStyleLbl="revTx" presStyleIdx="3" presStyleCnt="5">
        <dgm:presLayoutVars>
          <dgm:chMax val="0"/>
          <dgm:chPref val="0"/>
        </dgm:presLayoutVars>
      </dgm:prSet>
      <dgm:spPr/>
    </dgm:pt>
    <dgm:pt modelId="{3F1DBBAE-88BD-49A0-89FF-B3E8E4B894C5}" type="pres">
      <dgm:prSet presAssocID="{58593CB3-D670-46D3-BFEF-FBAB1FB13D82}" presName="sibTrans" presStyleCnt="0"/>
      <dgm:spPr/>
    </dgm:pt>
    <dgm:pt modelId="{CE9B7FF1-5565-4862-89EB-B3D4A63CDA4F}" type="pres">
      <dgm:prSet presAssocID="{33BAFD1F-8BDD-479B-BE4B-F28446B78468}" presName="compNode" presStyleCnt="0"/>
      <dgm:spPr/>
    </dgm:pt>
    <dgm:pt modelId="{4138C0B1-23A8-41D7-A7A6-D059B26C1D18}" type="pres">
      <dgm:prSet presAssocID="{33BAFD1F-8BDD-479B-BE4B-F28446B78468}" presName="bgRect" presStyleLbl="bgShp" presStyleIdx="4" presStyleCnt="5"/>
      <dgm:spPr/>
    </dgm:pt>
    <dgm:pt modelId="{577F4FB5-E9C4-4E22-A8B6-6DF5DA8B9BDA}" type="pres">
      <dgm:prSet presAssocID="{33BAFD1F-8BDD-479B-BE4B-F28446B784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0757D53E-C90B-444B-AC40-75344505CAD1}" type="pres">
      <dgm:prSet presAssocID="{33BAFD1F-8BDD-479B-BE4B-F28446B78468}" presName="spaceRect" presStyleCnt="0"/>
      <dgm:spPr/>
    </dgm:pt>
    <dgm:pt modelId="{D8C290C3-44B6-44B9-8F8D-B0D8D1EE0033}" type="pres">
      <dgm:prSet presAssocID="{33BAFD1F-8BDD-479B-BE4B-F28446B78468}" presName="parTx" presStyleLbl="revTx" presStyleIdx="4" presStyleCnt="5">
        <dgm:presLayoutVars>
          <dgm:chMax val="0"/>
          <dgm:chPref val="0"/>
        </dgm:presLayoutVars>
      </dgm:prSet>
      <dgm:spPr/>
    </dgm:pt>
  </dgm:ptLst>
  <dgm:cxnLst>
    <dgm:cxn modelId="{C0AA220F-8918-480A-BD1B-289D7F39A043}" srcId="{13828E6E-2678-4238-9BAB-7F9C3F99EB9E}" destId="{A9EB3168-0C4C-47FB-B610-46CDDD60B20F}" srcOrd="3" destOrd="0" parTransId="{296E8CEF-6584-4195-B137-5E8DF04B3B1E}" sibTransId="{58593CB3-D670-46D3-BFEF-FBAB1FB13D82}"/>
    <dgm:cxn modelId="{92B4181F-8DE8-4A03-A1A5-755D85969FB0}" type="presOf" srcId="{33BAFD1F-8BDD-479B-BE4B-F28446B78468}" destId="{D8C290C3-44B6-44B9-8F8D-B0D8D1EE0033}" srcOrd="0" destOrd="0" presId="urn:microsoft.com/office/officeart/2018/2/layout/IconVerticalSolidList"/>
    <dgm:cxn modelId="{E6CD6630-9045-4660-AC65-35EABE976D06}" srcId="{13828E6E-2678-4238-9BAB-7F9C3F99EB9E}" destId="{33BAFD1F-8BDD-479B-BE4B-F28446B78468}" srcOrd="4" destOrd="0" parTransId="{346FC795-959F-4136-A265-4677ACF67CB3}" sibTransId="{270AD774-DC0B-4495-B438-E0EF460DD3AA}"/>
    <dgm:cxn modelId="{23D31458-2292-4E25-BF2B-D4BBBCB1E315}" srcId="{13828E6E-2678-4238-9BAB-7F9C3F99EB9E}" destId="{023F3D03-1CA2-4A65-A2F8-6883A18A3FB2}" srcOrd="1" destOrd="0" parTransId="{F5839980-8EE2-4A08-ACE8-0750D4FB331D}" sibTransId="{F1DB9834-BE1F-4E57-B811-AFB53D56B981}"/>
    <dgm:cxn modelId="{DCE97A6A-1E6C-43CA-A5C8-B6C8198113C3}" srcId="{13828E6E-2678-4238-9BAB-7F9C3F99EB9E}" destId="{217B10A9-1D41-49F1-9588-86A049DB63D5}" srcOrd="2" destOrd="0" parTransId="{1678A38B-9D96-42BC-818C-B0733A07D572}" sibTransId="{4FC9D81A-8D71-4966-97A6-A92BDF3C75F0}"/>
    <dgm:cxn modelId="{C0F5CD7B-8930-48F3-AACB-E2A9D038801B}" type="presOf" srcId="{13828E6E-2678-4238-9BAB-7F9C3F99EB9E}" destId="{F1D94EF8-213A-4BBA-879F-043D2A31EB4C}" srcOrd="0" destOrd="0" presId="urn:microsoft.com/office/officeart/2018/2/layout/IconVerticalSolidList"/>
    <dgm:cxn modelId="{ACDCBF9C-BA3C-45AB-8034-D18EE9E7EF13}" srcId="{13828E6E-2678-4238-9BAB-7F9C3F99EB9E}" destId="{6BA09F35-475A-49A8-A556-47E37FE742B1}" srcOrd="0" destOrd="0" parTransId="{111D12F2-EEB9-4DAD-9DED-EA5CE0B543F3}" sibTransId="{4F3BC8E5-68BB-4264-BBC2-FB66F22153E3}"/>
    <dgm:cxn modelId="{FAEAC1A4-2D38-467E-9E10-E8CCEBFBA3B5}" type="presOf" srcId="{217B10A9-1D41-49F1-9588-86A049DB63D5}" destId="{03100BAB-6CF4-407C-9781-605AFB7D868C}" srcOrd="0" destOrd="0" presId="urn:microsoft.com/office/officeart/2018/2/layout/IconVerticalSolidList"/>
    <dgm:cxn modelId="{458958B5-DFC9-4506-BCFC-AB912D5AE2B9}" type="presOf" srcId="{6BA09F35-475A-49A8-A556-47E37FE742B1}" destId="{DAB2F1D4-570F-49BC-B87A-660364875F8D}" srcOrd="0" destOrd="0" presId="urn:microsoft.com/office/officeart/2018/2/layout/IconVerticalSolidList"/>
    <dgm:cxn modelId="{A4D074DA-0BC2-42D2-96F2-A4EB718FE329}" type="presOf" srcId="{023F3D03-1CA2-4A65-A2F8-6883A18A3FB2}" destId="{AFB262C7-ECF9-41CE-B15C-1B6E7D672280}" srcOrd="0" destOrd="0" presId="urn:microsoft.com/office/officeart/2018/2/layout/IconVerticalSolidList"/>
    <dgm:cxn modelId="{0C8525F1-2866-4388-BB1A-6F21B3869666}" type="presOf" srcId="{A9EB3168-0C4C-47FB-B610-46CDDD60B20F}" destId="{72A96E68-2534-43FD-8A8F-21AA0B67B746}" srcOrd="0" destOrd="0" presId="urn:microsoft.com/office/officeart/2018/2/layout/IconVerticalSolidList"/>
    <dgm:cxn modelId="{7F3E3CB9-5707-43C4-8223-35B12132C48C}" type="presParOf" srcId="{F1D94EF8-213A-4BBA-879F-043D2A31EB4C}" destId="{6FE24CA9-B228-45B5-BF04-E0B9FAD15C5E}" srcOrd="0" destOrd="0" presId="urn:microsoft.com/office/officeart/2018/2/layout/IconVerticalSolidList"/>
    <dgm:cxn modelId="{CF80A305-3EC7-4C31-A5D3-6E8B38599BE6}" type="presParOf" srcId="{6FE24CA9-B228-45B5-BF04-E0B9FAD15C5E}" destId="{56DA14E4-10CD-452B-85E3-BF7D37F7D8D7}" srcOrd="0" destOrd="0" presId="urn:microsoft.com/office/officeart/2018/2/layout/IconVerticalSolidList"/>
    <dgm:cxn modelId="{57163237-E262-4692-A4A2-3D8A4A98EDC4}" type="presParOf" srcId="{6FE24CA9-B228-45B5-BF04-E0B9FAD15C5E}" destId="{BD1F434B-3472-4150-8F93-B824FE488983}" srcOrd="1" destOrd="0" presId="urn:microsoft.com/office/officeart/2018/2/layout/IconVerticalSolidList"/>
    <dgm:cxn modelId="{C25211B4-768F-42D7-854C-B616DD74F7FC}" type="presParOf" srcId="{6FE24CA9-B228-45B5-BF04-E0B9FAD15C5E}" destId="{530BE530-A00C-4762-A85F-527E93559103}" srcOrd="2" destOrd="0" presId="urn:microsoft.com/office/officeart/2018/2/layout/IconVerticalSolidList"/>
    <dgm:cxn modelId="{BD6FAE27-A133-4285-B81F-7D6412B76EA6}" type="presParOf" srcId="{6FE24CA9-B228-45B5-BF04-E0B9FAD15C5E}" destId="{DAB2F1D4-570F-49BC-B87A-660364875F8D}" srcOrd="3" destOrd="0" presId="urn:microsoft.com/office/officeart/2018/2/layout/IconVerticalSolidList"/>
    <dgm:cxn modelId="{9A1A1A3E-2054-4829-BE75-D91031E1FA00}" type="presParOf" srcId="{F1D94EF8-213A-4BBA-879F-043D2A31EB4C}" destId="{B97074FE-C70F-4FC8-B73E-BEA9C4D2C8AE}" srcOrd="1" destOrd="0" presId="urn:microsoft.com/office/officeart/2018/2/layout/IconVerticalSolidList"/>
    <dgm:cxn modelId="{A2922C1E-8215-4CAE-9E27-199FD2A39ACD}" type="presParOf" srcId="{F1D94EF8-213A-4BBA-879F-043D2A31EB4C}" destId="{B2D56A7D-D4C8-4E77-A7F7-B4859F3B5688}" srcOrd="2" destOrd="0" presId="urn:microsoft.com/office/officeart/2018/2/layout/IconVerticalSolidList"/>
    <dgm:cxn modelId="{46000D80-06AE-463C-B7F5-34FF5F6EEFC4}" type="presParOf" srcId="{B2D56A7D-D4C8-4E77-A7F7-B4859F3B5688}" destId="{EDFAE637-E148-42EA-B4A8-72F191AB035B}" srcOrd="0" destOrd="0" presId="urn:microsoft.com/office/officeart/2018/2/layout/IconVerticalSolidList"/>
    <dgm:cxn modelId="{E6A48DB6-D44A-4263-9CE4-80D844E892CE}" type="presParOf" srcId="{B2D56A7D-D4C8-4E77-A7F7-B4859F3B5688}" destId="{171CAF3A-D614-4717-91EC-76F3A3F78571}" srcOrd="1" destOrd="0" presId="urn:microsoft.com/office/officeart/2018/2/layout/IconVerticalSolidList"/>
    <dgm:cxn modelId="{F79BF6F9-034C-4D5A-82A5-7F8E375433AD}" type="presParOf" srcId="{B2D56A7D-D4C8-4E77-A7F7-B4859F3B5688}" destId="{70CB2993-3C4D-4B32-8D6B-8F9313EF6373}" srcOrd="2" destOrd="0" presId="urn:microsoft.com/office/officeart/2018/2/layout/IconVerticalSolidList"/>
    <dgm:cxn modelId="{BD2BC09E-BC4B-4979-8966-6A41126F66FD}" type="presParOf" srcId="{B2D56A7D-D4C8-4E77-A7F7-B4859F3B5688}" destId="{AFB262C7-ECF9-41CE-B15C-1B6E7D672280}" srcOrd="3" destOrd="0" presId="urn:microsoft.com/office/officeart/2018/2/layout/IconVerticalSolidList"/>
    <dgm:cxn modelId="{60173D7E-5BB4-435D-B001-1237A65FEFEB}" type="presParOf" srcId="{F1D94EF8-213A-4BBA-879F-043D2A31EB4C}" destId="{C50D6B7E-C8EF-4DE7-9EFF-F5FA07B57FB1}" srcOrd="3" destOrd="0" presId="urn:microsoft.com/office/officeart/2018/2/layout/IconVerticalSolidList"/>
    <dgm:cxn modelId="{C39DAC35-8303-4DFB-B976-A617548BCF14}" type="presParOf" srcId="{F1D94EF8-213A-4BBA-879F-043D2A31EB4C}" destId="{9491516C-6C1B-4AAB-B5CF-52E261C81F72}" srcOrd="4" destOrd="0" presId="urn:microsoft.com/office/officeart/2018/2/layout/IconVerticalSolidList"/>
    <dgm:cxn modelId="{0FAAD134-A4EC-4F6C-9C32-9230A8EA3314}" type="presParOf" srcId="{9491516C-6C1B-4AAB-B5CF-52E261C81F72}" destId="{1299FE8E-A7B3-4204-9A53-C248234DAC09}" srcOrd="0" destOrd="0" presId="urn:microsoft.com/office/officeart/2018/2/layout/IconVerticalSolidList"/>
    <dgm:cxn modelId="{04BDD464-5FD9-40C1-80D0-4B856BB1C46E}" type="presParOf" srcId="{9491516C-6C1B-4AAB-B5CF-52E261C81F72}" destId="{B2A1134C-FD3B-4994-B55F-ECC5C58DD24B}" srcOrd="1" destOrd="0" presId="urn:microsoft.com/office/officeart/2018/2/layout/IconVerticalSolidList"/>
    <dgm:cxn modelId="{C12CCC58-E477-428C-86DC-9EAD6B72C9AE}" type="presParOf" srcId="{9491516C-6C1B-4AAB-B5CF-52E261C81F72}" destId="{0CE60FC6-4B4D-43A3-974A-67949CC8E29D}" srcOrd="2" destOrd="0" presId="urn:microsoft.com/office/officeart/2018/2/layout/IconVerticalSolidList"/>
    <dgm:cxn modelId="{5685B32E-F8AC-4D4C-A5ED-BFF0498844DA}" type="presParOf" srcId="{9491516C-6C1B-4AAB-B5CF-52E261C81F72}" destId="{03100BAB-6CF4-407C-9781-605AFB7D868C}" srcOrd="3" destOrd="0" presId="urn:microsoft.com/office/officeart/2018/2/layout/IconVerticalSolidList"/>
    <dgm:cxn modelId="{76C4CA47-CB49-4E2E-BA86-2B45A3873C41}" type="presParOf" srcId="{F1D94EF8-213A-4BBA-879F-043D2A31EB4C}" destId="{10E75DB8-F4C3-41C7-91EC-E08F9763F027}" srcOrd="5" destOrd="0" presId="urn:microsoft.com/office/officeart/2018/2/layout/IconVerticalSolidList"/>
    <dgm:cxn modelId="{B69BE971-A5EE-43D2-99E3-EF40F3A7D257}" type="presParOf" srcId="{F1D94EF8-213A-4BBA-879F-043D2A31EB4C}" destId="{627AAE2A-F420-4653-84C7-4DA0677BE42E}" srcOrd="6" destOrd="0" presId="urn:microsoft.com/office/officeart/2018/2/layout/IconVerticalSolidList"/>
    <dgm:cxn modelId="{71DDBA68-B5B9-4735-96CA-6521B4CCE024}" type="presParOf" srcId="{627AAE2A-F420-4653-84C7-4DA0677BE42E}" destId="{DD1E51AF-1D29-4E55-B70A-8A971A9B0E4F}" srcOrd="0" destOrd="0" presId="urn:microsoft.com/office/officeart/2018/2/layout/IconVerticalSolidList"/>
    <dgm:cxn modelId="{98465AE5-6330-40F2-BDB6-F9BC614F02D6}" type="presParOf" srcId="{627AAE2A-F420-4653-84C7-4DA0677BE42E}" destId="{CC74FC11-CB8D-4145-83C9-D563A9825178}" srcOrd="1" destOrd="0" presId="urn:microsoft.com/office/officeart/2018/2/layout/IconVerticalSolidList"/>
    <dgm:cxn modelId="{59F35C9F-58B0-4ED8-9464-2ABDA3778E5E}" type="presParOf" srcId="{627AAE2A-F420-4653-84C7-4DA0677BE42E}" destId="{44BA4C1E-DF17-4DEA-B2C3-41575F307A2B}" srcOrd="2" destOrd="0" presId="urn:microsoft.com/office/officeart/2018/2/layout/IconVerticalSolidList"/>
    <dgm:cxn modelId="{4B5BC792-9BBA-4747-A784-B054E435493C}" type="presParOf" srcId="{627AAE2A-F420-4653-84C7-4DA0677BE42E}" destId="{72A96E68-2534-43FD-8A8F-21AA0B67B746}" srcOrd="3" destOrd="0" presId="urn:microsoft.com/office/officeart/2018/2/layout/IconVerticalSolidList"/>
    <dgm:cxn modelId="{94221276-E76A-49A2-AEFE-9E81CAF71362}" type="presParOf" srcId="{F1D94EF8-213A-4BBA-879F-043D2A31EB4C}" destId="{3F1DBBAE-88BD-49A0-89FF-B3E8E4B894C5}" srcOrd="7" destOrd="0" presId="urn:microsoft.com/office/officeart/2018/2/layout/IconVerticalSolidList"/>
    <dgm:cxn modelId="{AEA693A5-CF23-4792-A6D6-DB5C518CBA9D}" type="presParOf" srcId="{F1D94EF8-213A-4BBA-879F-043D2A31EB4C}" destId="{CE9B7FF1-5565-4862-89EB-B3D4A63CDA4F}" srcOrd="8" destOrd="0" presId="urn:microsoft.com/office/officeart/2018/2/layout/IconVerticalSolidList"/>
    <dgm:cxn modelId="{78DEB453-117A-4663-8800-5B6A3FE6ACEB}" type="presParOf" srcId="{CE9B7FF1-5565-4862-89EB-B3D4A63CDA4F}" destId="{4138C0B1-23A8-41D7-A7A6-D059B26C1D18}" srcOrd="0" destOrd="0" presId="urn:microsoft.com/office/officeart/2018/2/layout/IconVerticalSolidList"/>
    <dgm:cxn modelId="{86C761D3-B259-41B4-8891-E3357AD4E322}" type="presParOf" srcId="{CE9B7FF1-5565-4862-89EB-B3D4A63CDA4F}" destId="{577F4FB5-E9C4-4E22-A8B6-6DF5DA8B9BDA}" srcOrd="1" destOrd="0" presId="urn:microsoft.com/office/officeart/2018/2/layout/IconVerticalSolidList"/>
    <dgm:cxn modelId="{154A3E04-1C6D-4344-9CB9-91D7664EA6FD}" type="presParOf" srcId="{CE9B7FF1-5565-4862-89EB-B3D4A63CDA4F}" destId="{0757D53E-C90B-444B-AC40-75344505CAD1}" srcOrd="2" destOrd="0" presId="urn:microsoft.com/office/officeart/2018/2/layout/IconVerticalSolidList"/>
    <dgm:cxn modelId="{46C0E741-CC84-495A-8930-A2ECC566F3E1}" type="presParOf" srcId="{CE9B7FF1-5565-4862-89EB-B3D4A63CDA4F}" destId="{D8C290C3-44B6-44B9-8F8D-B0D8D1EE003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01119D-814A-4E78-9017-0E6C6E691FBC}">
      <dsp:nvSpPr>
        <dsp:cNvPr id="0" name=""/>
        <dsp:cNvSpPr/>
      </dsp:nvSpPr>
      <dsp:spPr>
        <a:xfrm>
          <a:off x="3081528" y="0"/>
          <a:ext cx="4352544" cy="4352544"/>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3516F0A-CD7F-4455-BBE9-AE64DCD866B1}">
      <dsp:nvSpPr>
        <dsp:cNvPr id="0" name=""/>
        <dsp:cNvSpPr/>
      </dsp:nvSpPr>
      <dsp:spPr>
        <a:xfrm>
          <a:off x="3495019" y="413491"/>
          <a:ext cx="1697492" cy="169749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Mad Cow Disease (Bovine)</a:t>
          </a:r>
          <a:endParaRPr lang="en-US" sz="2100" kern="1200"/>
        </a:p>
      </dsp:txBody>
      <dsp:txXfrm>
        <a:off x="3577884" y="496356"/>
        <a:ext cx="1531762" cy="1531762"/>
      </dsp:txXfrm>
    </dsp:sp>
    <dsp:sp modelId="{A5C2124C-00CA-4BC0-84B6-6CBEDC5CEB7A}">
      <dsp:nvSpPr>
        <dsp:cNvPr id="0" name=""/>
        <dsp:cNvSpPr/>
      </dsp:nvSpPr>
      <dsp:spPr>
        <a:xfrm>
          <a:off x="5323088" y="413491"/>
          <a:ext cx="1697492" cy="169749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Scrapie (Ovine)</a:t>
          </a:r>
          <a:endParaRPr lang="en-US" sz="2100" kern="1200"/>
        </a:p>
      </dsp:txBody>
      <dsp:txXfrm>
        <a:off x="5405953" y="496356"/>
        <a:ext cx="1531762" cy="1531762"/>
      </dsp:txXfrm>
    </dsp:sp>
    <dsp:sp modelId="{0A45C544-1FCB-4FFA-92B7-665E154B4000}">
      <dsp:nvSpPr>
        <dsp:cNvPr id="0" name=""/>
        <dsp:cNvSpPr/>
      </dsp:nvSpPr>
      <dsp:spPr>
        <a:xfrm>
          <a:off x="3495019" y="2241560"/>
          <a:ext cx="1697492" cy="169749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Chronic Wasting Disease (Cervid)</a:t>
          </a:r>
          <a:endParaRPr lang="en-US" sz="2100" kern="1200"/>
        </a:p>
      </dsp:txBody>
      <dsp:txXfrm>
        <a:off x="3577884" y="2324425"/>
        <a:ext cx="1531762" cy="1531762"/>
      </dsp:txXfrm>
    </dsp:sp>
    <dsp:sp modelId="{A9617790-E64C-402F-8638-CCF673F5431B}">
      <dsp:nvSpPr>
        <dsp:cNvPr id="0" name=""/>
        <dsp:cNvSpPr/>
      </dsp:nvSpPr>
      <dsp:spPr>
        <a:xfrm>
          <a:off x="5323088" y="2241560"/>
          <a:ext cx="1697492" cy="1697492"/>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Creutzfeldt-Jakob Disease (Human)</a:t>
          </a:r>
          <a:endParaRPr lang="en-US" sz="2100" kern="1200"/>
        </a:p>
      </dsp:txBody>
      <dsp:txXfrm>
        <a:off x="5405953" y="2324425"/>
        <a:ext cx="1531762" cy="1531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4F9B0-1B81-4FD7-84AE-EBD468649054}">
      <dsp:nvSpPr>
        <dsp:cNvPr id="0" name=""/>
        <dsp:cNvSpPr/>
      </dsp:nvSpPr>
      <dsp:spPr>
        <a:xfrm>
          <a:off x="973190" y="987326"/>
          <a:ext cx="1264141" cy="126414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FA959F-6884-4609-9408-0E5A04011882}">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0891D-130D-4706-89CD-1E07165D2FC4}">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baseline="0"/>
            <a:t>Identify mutations of interest</a:t>
          </a:r>
          <a:endParaRPr lang="en-US" sz="1400" kern="1200"/>
        </a:p>
      </dsp:txBody>
      <dsp:txXfrm>
        <a:off x="569079" y="2645217"/>
        <a:ext cx="2072362" cy="720000"/>
      </dsp:txXfrm>
    </dsp:sp>
    <dsp:sp modelId="{50BA1734-2FA5-416E-B7EA-428ACE9E9BC6}">
      <dsp:nvSpPr>
        <dsp:cNvPr id="0" name=""/>
        <dsp:cNvSpPr/>
      </dsp:nvSpPr>
      <dsp:spPr>
        <a:xfrm>
          <a:off x="3408216" y="987326"/>
          <a:ext cx="1264141" cy="126414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4871B-9365-4AD9-87CF-4EFE60B94410}">
      <dsp:nvSpPr>
        <dsp:cNvPr id="0" name=""/>
        <dsp:cNvSpPr/>
      </dsp:nvSpPr>
      <dsp:spPr>
        <a:xfrm>
          <a:off x="3677623" y="125673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A5CCAF-B82F-4786-891C-099694D46BF7}">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baseline="0" dirty="0"/>
            <a:t>Locate potential regulatory sites for mutations of interest</a:t>
          </a:r>
          <a:endParaRPr lang="en-US" sz="1400" kern="1200" dirty="0"/>
        </a:p>
      </dsp:txBody>
      <dsp:txXfrm>
        <a:off x="3004105" y="2645217"/>
        <a:ext cx="2072362" cy="720000"/>
      </dsp:txXfrm>
    </dsp:sp>
    <dsp:sp modelId="{8C9EEFEC-5689-4F9E-914B-346008D46E27}">
      <dsp:nvSpPr>
        <dsp:cNvPr id="0" name=""/>
        <dsp:cNvSpPr/>
      </dsp:nvSpPr>
      <dsp:spPr>
        <a:xfrm>
          <a:off x="5843242" y="987326"/>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49D3F7-18EB-40FD-BB28-15EBFC450AB3}">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7956EB-EFF6-44A5-A4E1-7DCCD37B2117}">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baseline="0" dirty="0"/>
            <a:t>Test potential regulatory sites</a:t>
          </a:r>
          <a:endParaRPr lang="en-US" sz="1400" kern="1200" dirty="0"/>
        </a:p>
      </dsp:txBody>
      <dsp:txXfrm>
        <a:off x="5439131" y="2645217"/>
        <a:ext cx="2072362" cy="720000"/>
      </dsp:txXfrm>
    </dsp:sp>
    <dsp:sp modelId="{45986055-3331-4BFD-A8A0-E775FB72B0E5}">
      <dsp:nvSpPr>
        <dsp:cNvPr id="0" name=""/>
        <dsp:cNvSpPr/>
      </dsp:nvSpPr>
      <dsp:spPr>
        <a:xfrm>
          <a:off x="8278268" y="987326"/>
          <a:ext cx="1264141" cy="126414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6EDFB-D43F-4EF3-A93A-11765B979907}">
      <dsp:nvSpPr>
        <dsp:cNvPr id="0" name=""/>
        <dsp:cNvSpPr/>
      </dsp:nvSpPr>
      <dsp:spPr>
        <a:xfrm>
          <a:off x="8547675" y="125673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1BCA0B-00E0-4B16-9003-E4D7FC9CBB1B}">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Analyze results</a:t>
          </a:r>
        </a:p>
      </dsp:txBody>
      <dsp:txXfrm>
        <a:off x="7874157" y="2645217"/>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A14E4-10CD-452B-85E3-BF7D37F7D8D7}">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F434B-3472-4150-8F93-B824FE488983}">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B2F1D4-570F-49BC-B87A-660364875F8D}">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kern="1200" baseline="0"/>
            <a:t>Read PDB file</a:t>
          </a:r>
          <a:endParaRPr lang="en-US" sz="1900" kern="1200"/>
        </a:p>
      </dsp:txBody>
      <dsp:txXfrm>
        <a:off x="1074268" y="4366"/>
        <a:ext cx="5170996" cy="930102"/>
      </dsp:txXfrm>
    </dsp:sp>
    <dsp:sp modelId="{EDFAE637-E148-42EA-B4A8-72F191AB035B}">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CAF3A-D614-4717-91EC-76F3A3F78571}">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B262C7-ECF9-41CE-B15C-1B6E7D672280}">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kern="1200" baseline="0"/>
            <a:t>Add atomic properties</a:t>
          </a:r>
          <a:endParaRPr lang="en-US" sz="1900" kern="1200"/>
        </a:p>
      </dsp:txBody>
      <dsp:txXfrm>
        <a:off x="1074268" y="1166994"/>
        <a:ext cx="5170996" cy="930102"/>
      </dsp:txXfrm>
    </dsp:sp>
    <dsp:sp modelId="{1299FE8E-A7B3-4204-9A53-C248234DAC09}">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1134C-FD3B-4994-B55F-ECC5C58DD24B}">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100BAB-6CF4-407C-9781-605AFB7D868C}">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kern="1200" baseline="0"/>
            <a:t>Add bonds</a:t>
          </a:r>
          <a:endParaRPr lang="en-US" sz="1900" kern="1200"/>
        </a:p>
      </dsp:txBody>
      <dsp:txXfrm>
        <a:off x="1074268" y="2329622"/>
        <a:ext cx="5170996" cy="930102"/>
      </dsp:txXfrm>
    </dsp:sp>
    <dsp:sp modelId="{DD1E51AF-1D29-4E55-B70A-8A971A9B0E4F}">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4FC11-CB8D-4145-83C9-D563A9825178}">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96E68-2534-43FD-8A8F-21AA0B67B746}">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kern="1200" baseline="0"/>
            <a:t>Interpret quantitative variables</a:t>
          </a:r>
          <a:endParaRPr lang="en-US" sz="1900" kern="1200"/>
        </a:p>
      </dsp:txBody>
      <dsp:txXfrm>
        <a:off x="1074268" y="3492250"/>
        <a:ext cx="5170996" cy="930102"/>
      </dsp:txXfrm>
    </dsp:sp>
    <dsp:sp modelId="{4138C0B1-23A8-41D7-A7A6-D059B26C1D18}">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7F4FB5-E9C4-4E22-A8B6-6DF5DA8B9BDA}">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C290C3-44B6-44B9-8F8D-B0D8D1EE0033}">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90000"/>
            </a:lnSpc>
            <a:spcBef>
              <a:spcPct val="0"/>
            </a:spcBef>
            <a:spcAft>
              <a:spcPct val="35000"/>
            </a:spcAft>
            <a:buNone/>
          </a:pPr>
          <a:r>
            <a:rPr lang="en-US" sz="1900" kern="1200" baseline="0"/>
            <a:t>Perform calculations</a:t>
          </a:r>
          <a:endParaRPr lang="en-US" sz="1900" kern="1200"/>
        </a:p>
      </dsp:txBody>
      <dsp:txXfrm>
        <a:off x="1074268" y="4654878"/>
        <a:ext cx="5170996" cy="93010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4/25/24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4/25/24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research focused on using computer models and simulations to identify potential drug binding sites on human prion protein</a:t>
            </a:r>
          </a:p>
          <a:p>
            <a:endParaRPr lang="en-US" dirty="0"/>
          </a:p>
          <a:p>
            <a:r>
              <a:rPr lang="en-US" dirty="0"/>
              <a:t>These sites could be targeted by drug molecules to prevent the progression of prion diseases or transmission of prion diseases.</a:t>
            </a:r>
          </a:p>
        </p:txBody>
      </p:sp>
      <p:sp>
        <p:nvSpPr>
          <p:cNvPr id="4" name="Slide Number Placeholder 3"/>
          <p:cNvSpPr>
            <a:spLocks noGrp="1"/>
          </p:cNvSpPr>
          <p:nvPr>
            <p:ph type="sldNum" sz="quarter" idx="5"/>
          </p:nvPr>
        </p:nvSpPr>
        <p:spPr/>
        <p:txBody>
          <a:bodyPr/>
          <a:lstStyle/>
          <a:p>
            <a:fld id="{C58EC616-C518-4358-9496-6C33B2F5FA56}" type="slidenum">
              <a:rPr lang="en-US" smtClean="0"/>
              <a:t>1</a:t>
            </a:fld>
            <a:endParaRPr lang="en-US" dirty="0"/>
          </a:p>
        </p:txBody>
      </p:sp>
    </p:spTree>
    <p:extLst>
      <p:ext uri="{BB962C8B-B14F-4D97-AF65-F5344CB8AC3E}">
        <p14:creationId xmlns:p14="http://schemas.microsoft.com/office/powerpoint/2010/main" val="613524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human gene mutation database (HGMD) lists all known missense and nonsense mutations to the PRNP gene. This was used to classify each possible point mutation on prion protein as either “infectious” or “unknown”</a:t>
            </a:r>
          </a:p>
        </p:txBody>
      </p:sp>
      <p:sp>
        <p:nvSpPr>
          <p:cNvPr id="4" name="Slide Number Placeholder 3"/>
          <p:cNvSpPr>
            <a:spLocks noGrp="1"/>
          </p:cNvSpPr>
          <p:nvPr>
            <p:ph type="sldNum" sz="quarter" idx="5"/>
          </p:nvPr>
        </p:nvSpPr>
        <p:spPr/>
        <p:txBody>
          <a:bodyPr/>
          <a:lstStyle/>
          <a:p>
            <a:fld id="{C58EC616-C518-4358-9496-6C33B2F5FA56}" type="slidenum">
              <a:rPr lang="en-US" smtClean="0"/>
              <a:t>12</a:t>
            </a:fld>
            <a:endParaRPr lang="en-US" dirty="0"/>
          </a:p>
        </p:txBody>
      </p:sp>
    </p:spTree>
    <p:extLst>
      <p:ext uri="{BB962C8B-B14F-4D97-AF65-F5344CB8AC3E}">
        <p14:creationId xmlns:p14="http://schemas.microsoft.com/office/powerpoint/2010/main" val="2099891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algorithm has its own method of translating a protein structure into something a computer can interpret, but they all follow a similar process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PDB file containing coordinates of every atom in protein structure is read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Atom size and other atomic properties (electronegativity, number of valence electrons, role in protein, etc.) are represented by numerical values that can be used to recreate mesh-like structure of protein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Bonds between atoms are represented by a numerical value, this value could link to particular properties for each bond or could be a quantitative measure of bond properties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Quantitative variables calculated are used to score each residue in different ways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Calculations can be performed now that each residue can be represented by different numerical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13</a:t>
            </a:fld>
            <a:endParaRPr lang="en-US" dirty="0"/>
          </a:p>
        </p:txBody>
      </p:sp>
    </p:spTree>
    <p:extLst>
      <p:ext uri="{BB962C8B-B14F-4D97-AF65-F5344CB8AC3E}">
        <p14:creationId xmlns:p14="http://schemas.microsoft.com/office/powerpoint/2010/main" val="2883136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PDB file containing coordinates of every atom in protein structure is read</a:t>
            </a:r>
          </a:p>
        </p:txBody>
      </p:sp>
      <p:sp>
        <p:nvSpPr>
          <p:cNvPr id="4" name="Slide Number Placeholder 3"/>
          <p:cNvSpPr>
            <a:spLocks noGrp="1"/>
          </p:cNvSpPr>
          <p:nvPr>
            <p:ph type="sldNum" sz="quarter" idx="5"/>
          </p:nvPr>
        </p:nvSpPr>
        <p:spPr/>
        <p:txBody>
          <a:bodyPr/>
          <a:lstStyle/>
          <a:p>
            <a:fld id="{C58EC616-C518-4358-9496-6C33B2F5FA56}" type="slidenum">
              <a:rPr lang="en-US" smtClean="0"/>
              <a:t>14</a:t>
            </a:fld>
            <a:endParaRPr lang="en-US" dirty="0"/>
          </a:p>
        </p:txBody>
      </p:sp>
    </p:spTree>
    <p:extLst>
      <p:ext uri="{BB962C8B-B14F-4D97-AF65-F5344CB8AC3E}">
        <p14:creationId xmlns:p14="http://schemas.microsoft.com/office/powerpoint/2010/main" val="481039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overview of how </a:t>
            </a:r>
            <a:r>
              <a:rPr lang="en-US" dirty="0" err="1"/>
              <a:t>proteinlens</a:t>
            </a:r>
            <a:r>
              <a:rPr lang="en-US" dirty="0"/>
              <a:t> creates an atomistic graph of a protein to measure long-range communication within a protein</a:t>
            </a:r>
          </a:p>
        </p:txBody>
      </p:sp>
      <p:sp>
        <p:nvSpPr>
          <p:cNvPr id="4" name="Slide Number Placeholder 3"/>
          <p:cNvSpPr>
            <a:spLocks noGrp="1"/>
          </p:cNvSpPr>
          <p:nvPr>
            <p:ph type="sldNum" sz="quarter" idx="5"/>
          </p:nvPr>
        </p:nvSpPr>
        <p:spPr/>
        <p:txBody>
          <a:bodyPr/>
          <a:lstStyle/>
          <a:p>
            <a:fld id="{C58EC616-C518-4358-9496-6C33B2F5FA56}" type="slidenum">
              <a:rPr lang="en-US" smtClean="0"/>
              <a:t>15</a:t>
            </a:fld>
            <a:endParaRPr lang="en-US" dirty="0"/>
          </a:p>
        </p:txBody>
      </p:sp>
    </p:spTree>
    <p:extLst>
      <p:ext uri="{BB962C8B-B14F-4D97-AF65-F5344CB8AC3E}">
        <p14:creationId xmlns:p14="http://schemas.microsoft.com/office/powerpoint/2010/main" val="2261629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I had a list of all possible point mutations and whether they had been linked to disease, I used the Eris Suite webserver to predict the change in protein stability from an induced mutation</a:t>
            </a:r>
          </a:p>
          <a:p>
            <a:endParaRPr lang="en-US" dirty="0"/>
          </a:p>
          <a:p>
            <a:r>
              <a:rPr lang="en-US" dirty="0"/>
              <a:t>I was able to replicate the distribution seen in a previous study with 1I4M</a:t>
            </a:r>
          </a:p>
          <a:p>
            <a:r>
              <a:rPr lang="en-US" dirty="0"/>
              <a:t>Single-factor ANOVA performed to compare </a:t>
            </a:r>
            <a:r>
              <a:rPr lang="en-US" dirty="0" err="1"/>
              <a:t>ddG</a:t>
            </a:r>
            <a:r>
              <a:rPr lang="en-US" dirty="0"/>
              <a:t> distributions between two </a:t>
            </a:r>
            <a:r>
              <a:rPr lang="en-US" dirty="0" err="1"/>
              <a:t>PrP</a:t>
            </a:r>
            <a:r>
              <a:rPr lang="en-US" dirty="0"/>
              <a:t> models, no significant difference</a:t>
            </a:r>
          </a:p>
          <a:p>
            <a:r>
              <a:rPr lang="en-US" dirty="0"/>
              <a:t>Single-factor ANOVA performed to compare </a:t>
            </a:r>
            <a:r>
              <a:rPr lang="en-US" dirty="0" err="1"/>
              <a:t>ddG</a:t>
            </a:r>
            <a:r>
              <a:rPr lang="en-US" dirty="0"/>
              <a:t> distributions between jobs submitted with varying prediction parameters, no significant difference</a:t>
            </a:r>
          </a:p>
        </p:txBody>
      </p:sp>
      <p:sp>
        <p:nvSpPr>
          <p:cNvPr id="4" name="Slide Number Placeholder 3"/>
          <p:cNvSpPr>
            <a:spLocks noGrp="1"/>
          </p:cNvSpPr>
          <p:nvPr>
            <p:ph type="sldNum" sz="quarter" idx="5"/>
          </p:nvPr>
        </p:nvSpPr>
        <p:spPr/>
        <p:txBody>
          <a:bodyPr/>
          <a:lstStyle/>
          <a:p>
            <a:fld id="{C58EC616-C518-4358-9496-6C33B2F5FA56}" type="slidenum">
              <a:rPr lang="en-US" smtClean="0"/>
              <a:t>16</a:t>
            </a:fld>
            <a:endParaRPr lang="en-US" dirty="0"/>
          </a:p>
        </p:txBody>
      </p:sp>
    </p:spTree>
    <p:extLst>
      <p:ext uri="{BB962C8B-B14F-4D97-AF65-F5344CB8AC3E}">
        <p14:creationId xmlns:p14="http://schemas.microsoft.com/office/powerpoint/2010/main" val="18361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To identify potential drug binding sites, Markov Transient plots were generated using </a:t>
            </a:r>
            <a:r>
              <a:rPr lang="en-US" sz="1200" dirty="0" err="1"/>
              <a:t>ProteinLens</a:t>
            </a:r>
            <a:r>
              <a:rPr lang="en-US" sz="1200" dirty="0"/>
              <a:t> with respect to each of the target residues.</a:t>
            </a:r>
          </a:p>
          <a:p>
            <a:endParaRPr lang="en-US" sz="1200" dirty="0"/>
          </a:p>
          <a:p>
            <a:r>
              <a:rPr lang="en-US" sz="1200" dirty="0"/>
              <a:t>Characteristic Transient Time (t1/2) can be used to quantify how well a signal travels from one site on the protein to the source site, which was designated as one of the mutation sites of interest</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17</a:t>
            </a:fld>
            <a:endParaRPr lang="en-US" dirty="0"/>
          </a:p>
        </p:txBody>
      </p:sp>
    </p:spTree>
    <p:extLst>
      <p:ext uri="{BB962C8B-B14F-4D97-AF65-F5344CB8AC3E}">
        <p14:creationId xmlns:p14="http://schemas.microsoft.com/office/powerpoint/2010/main" val="2832902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dirty="0"/>
              <a:t>Residues directly adjacent to the mutation sites (V189 and V203) will have strong connection to mutation site</a:t>
            </a:r>
          </a:p>
          <a:p>
            <a:pPr lvl="1">
              <a:lnSpc>
                <a:spcPct val="90000"/>
              </a:lnSpc>
            </a:pPr>
            <a:r>
              <a:rPr lang="en-US" dirty="0"/>
              <a:t>Residues located further away from mutation site can also have strong connection</a:t>
            </a:r>
          </a:p>
          <a:p>
            <a:pPr>
              <a:lnSpc>
                <a:spcPct val="90000"/>
              </a:lnSpc>
            </a:pPr>
            <a:r>
              <a:rPr lang="en-US" dirty="0"/>
              <a:t>Markov Transient Time measures a theoretical length of time it takes for a signal from one residue to reach a designated source site</a:t>
            </a:r>
          </a:p>
          <a:p>
            <a:pPr lvl="1">
              <a:lnSpc>
                <a:spcPct val="90000"/>
              </a:lnSpc>
            </a:pPr>
            <a:r>
              <a:rPr lang="en-US" dirty="0" err="1"/>
              <a:t>ProteinLens</a:t>
            </a:r>
            <a:r>
              <a:rPr lang="en-US" dirty="0"/>
              <a:t> allows the calculation to be automatically determined for all residues in a single protein</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18</a:t>
            </a:fld>
            <a:endParaRPr lang="en-US" dirty="0"/>
          </a:p>
        </p:txBody>
      </p:sp>
    </p:spTree>
    <p:extLst>
      <p:ext uri="{BB962C8B-B14F-4D97-AF65-F5344CB8AC3E}">
        <p14:creationId xmlns:p14="http://schemas.microsoft.com/office/powerpoint/2010/main" val="1385016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AlloSigMA</a:t>
            </a:r>
            <a:r>
              <a:rPr lang="en-US" dirty="0"/>
              <a:t> was used to test the potential regulatory sites from </a:t>
            </a:r>
            <a:r>
              <a:rPr lang="en-US" dirty="0" err="1"/>
              <a:t>ProteinLens</a:t>
            </a:r>
            <a:endParaRPr lang="en-US" dirty="0"/>
          </a:p>
          <a:p>
            <a:r>
              <a:rPr lang="en-US" dirty="0" err="1"/>
              <a:t>ProteinLens</a:t>
            </a:r>
            <a:r>
              <a:rPr lang="en-US" dirty="0"/>
              <a:t> does not predict whether a site acts as a positive or negative modulator, but the probing map generated from </a:t>
            </a:r>
            <a:r>
              <a:rPr lang="en-US" dirty="0" err="1"/>
              <a:t>AlloSigMA</a:t>
            </a:r>
            <a:r>
              <a:rPr lang="en-US" dirty="0"/>
              <a:t> allows us to predict what will happen when something binds to different sites on the protein</a:t>
            </a:r>
          </a:p>
        </p:txBody>
      </p:sp>
      <p:sp>
        <p:nvSpPr>
          <p:cNvPr id="4" name="Slide Number Placeholder 3"/>
          <p:cNvSpPr>
            <a:spLocks noGrp="1"/>
          </p:cNvSpPr>
          <p:nvPr>
            <p:ph type="sldNum" sz="quarter" idx="5"/>
          </p:nvPr>
        </p:nvSpPr>
        <p:spPr/>
        <p:txBody>
          <a:bodyPr/>
          <a:lstStyle/>
          <a:p>
            <a:fld id="{C58EC616-C518-4358-9496-6C33B2F5FA56}" type="slidenum">
              <a:rPr lang="en-US" smtClean="0"/>
              <a:t>19</a:t>
            </a:fld>
            <a:endParaRPr lang="en-US" dirty="0"/>
          </a:p>
        </p:txBody>
      </p:sp>
    </p:spTree>
    <p:extLst>
      <p:ext uri="{BB962C8B-B14F-4D97-AF65-F5344CB8AC3E}">
        <p14:creationId xmlns:p14="http://schemas.microsoft.com/office/powerpoint/2010/main" val="3157390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AlloSigMA</a:t>
            </a:r>
            <a:r>
              <a:rPr lang="en-US" dirty="0"/>
              <a:t> gives an allosteric free energy change value (</a:t>
            </a:r>
            <a:r>
              <a:rPr lang="en-US" dirty="0" err="1"/>
              <a:t>dg_i</a:t>
            </a:r>
            <a:r>
              <a:rPr lang="en-US" dirty="0"/>
              <a:t>) for each residue in response to probe binding on a targeted residue</a:t>
            </a:r>
          </a:p>
          <a:p>
            <a:r>
              <a:rPr lang="en-US" dirty="0"/>
              <a:t>Positive allosteric free energy change indicates enhanced conformational changes upon binding or mutation (pos. allosteric modulator)</a:t>
            </a:r>
          </a:p>
          <a:p>
            <a:r>
              <a:rPr lang="en-US" dirty="0"/>
              <a:t>Neg. allosteric free energy change indicates suppressed conformational changes upon binding or mutation (neg. allosteric modulator)</a:t>
            </a:r>
          </a:p>
          <a:p>
            <a:endParaRPr lang="en-US" dirty="0"/>
          </a:p>
          <a:p>
            <a:r>
              <a:rPr lang="en-US" dirty="0"/>
              <a:t>Want to find sites where when probed, more rigidity is introduced in the region where misfold starts and the mutation sites tested – looking for a highly negative allosteric free energy change</a:t>
            </a:r>
          </a:p>
        </p:txBody>
      </p:sp>
      <p:sp>
        <p:nvSpPr>
          <p:cNvPr id="4" name="Slide Number Placeholder 3"/>
          <p:cNvSpPr>
            <a:spLocks noGrp="1"/>
          </p:cNvSpPr>
          <p:nvPr>
            <p:ph type="sldNum" sz="quarter" idx="5"/>
          </p:nvPr>
        </p:nvSpPr>
        <p:spPr/>
        <p:txBody>
          <a:bodyPr/>
          <a:lstStyle/>
          <a:p>
            <a:fld id="{C58EC616-C518-4358-9496-6C33B2F5FA56}" type="slidenum">
              <a:rPr lang="en-US" smtClean="0"/>
              <a:t>20</a:t>
            </a:fld>
            <a:endParaRPr lang="en-US" dirty="0"/>
          </a:p>
        </p:txBody>
      </p:sp>
    </p:spTree>
    <p:extLst>
      <p:ext uri="{BB962C8B-B14F-4D97-AF65-F5344CB8AC3E}">
        <p14:creationId xmlns:p14="http://schemas.microsoft.com/office/powerpoint/2010/main" val="311510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 miscellaneous and </a:t>
            </a:r>
            <a:r>
              <a:rPr lang="en-US" dirty="0" err="1"/>
              <a:t>ggplot</a:t>
            </a:r>
            <a:r>
              <a:rPr lang="en-US" dirty="0"/>
              <a:t> packages used in R to run simple correlation calculations and produce graphs</a:t>
            </a:r>
          </a:p>
          <a:p>
            <a:endParaRPr lang="en-US" dirty="0"/>
          </a:p>
          <a:p>
            <a:r>
              <a:rPr lang="en-US" dirty="0"/>
              <a:t>Python used to write small scripts to help organize my data and track the hours I worked</a:t>
            </a:r>
          </a:p>
          <a:p>
            <a:endParaRPr lang="en-US" dirty="0"/>
          </a:p>
          <a:p>
            <a:r>
              <a:rPr lang="en-US" dirty="0"/>
              <a:t>QR code at end of presentation</a:t>
            </a:r>
          </a:p>
        </p:txBody>
      </p:sp>
      <p:sp>
        <p:nvSpPr>
          <p:cNvPr id="4" name="Slide Number Placeholder 3"/>
          <p:cNvSpPr>
            <a:spLocks noGrp="1"/>
          </p:cNvSpPr>
          <p:nvPr>
            <p:ph type="sldNum" sz="quarter" idx="5"/>
          </p:nvPr>
        </p:nvSpPr>
        <p:spPr/>
        <p:txBody>
          <a:bodyPr/>
          <a:lstStyle/>
          <a:p>
            <a:fld id="{C58EC616-C518-4358-9496-6C33B2F5FA56}" type="slidenum">
              <a:rPr lang="en-US" smtClean="0"/>
              <a:t>21</a:t>
            </a:fld>
            <a:endParaRPr lang="en-US" dirty="0"/>
          </a:p>
        </p:txBody>
      </p:sp>
    </p:spTree>
    <p:extLst>
      <p:ext uri="{BB962C8B-B14F-4D97-AF65-F5344CB8AC3E}">
        <p14:creationId xmlns:p14="http://schemas.microsoft.com/office/powerpoint/2010/main" val="3482944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Prion diseases are a class of neurodegenerative diseases characterized by rapid and fatal disease progression</a:t>
            </a:r>
          </a:p>
          <a:p>
            <a:endParaRPr lang="en-US" dirty="0"/>
          </a:p>
          <a:p>
            <a:r>
              <a:rPr lang="en-US" dirty="0"/>
              <a:t>More common prion diseases: Mad cow, scrapie, chronic wasting disease</a:t>
            </a:r>
          </a:p>
          <a:p>
            <a:endParaRPr lang="en-US" dirty="0"/>
          </a:p>
          <a:p>
            <a:r>
              <a:rPr lang="en-US" dirty="0"/>
              <a:t>In humans: Creutzfeldt-Jakob disease</a:t>
            </a:r>
          </a:p>
          <a:p>
            <a:endParaRPr lang="en-US" dirty="0"/>
          </a:p>
          <a:p>
            <a:r>
              <a:rPr lang="en-US" dirty="0"/>
              <a:t>These are all different structures of prion protein, very little variation among them, studying one can lead to conclusions about all</a:t>
            </a:r>
          </a:p>
        </p:txBody>
      </p:sp>
      <p:sp>
        <p:nvSpPr>
          <p:cNvPr id="4" name="Slide Number Placeholder 3"/>
          <p:cNvSpPr>
            <a:spLocks noGrp="1"/>
          </p:cNvSpPr>
          <p:nvPr>
            <p:ph type="sldNum" sz="quarter" idx="5"/>
          </p:nvPr>
        </p:nvSpPr>
        <p:spPr/>
        <p:txBody>
          <a:bodyPr/>
          <a:lstStyle/>
          <a:p>
            <a:fld id="{C58EC616-C518-4358-9496-6C33B2F5FA56}" type="slidenum">
              <a:rPr lang="en-US" smtClean="0"/>
              <a:t>3</a:t>
            </a:fld>
            <a:endParaRPr lang="en-US" dirty="0"/>
          </a:p>
        </p:txBody>
      </p:sp>
    </p:spTree>
    <p:extLst>
      <p:ext uri="{BB962C8B-B14F-4D97-AF65-F5344CB8AC3E}">
        <p14:creationId xmlns:p14="http://schemas.microsoft.com/office/powerpoint/2010/main" val="93417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significant difference was found between the </a:t>
            </a:r>
            <a:r>
              <a:rPr lang="en-US" dirty="0" err="1"/>
              <a:t>ddG</a:t>
            </a:r>
            <a:r>
              <a:rPr lang="en-US" dirty="0"/>
              <a:t> distribution of mutations listed on HGMD and those not listed, this is consistent with previous work</a:t>
            </a:r>
          </a:p>
          <a:p>
            <a:r>
              <a:rPr lang="en-US" dirty="0"/>
              <a:t>Likely due to prion protein folding under kinetic control</a:t>
            </a:r>
          </a:p>
          <a:p>
            <a:endParaRPr lang="en-US" dirty="0"/>
          </a:p>
          <a:p>
            <a:r>
              <a:rPr lang="en-US" dirty="0"/>
              <a:t>Wanted to find mutations that were highly destabilizing and had multiple case studies reported – concluded with valine to isoleucine mutations at residues 189 and 203</a:t>
            </a:r>
          </a:p>
        </p:txBody>
      </p:sp>
      <p:sp>
        <p:nvSpPr>
          <p:cNvPr id="4" name="Slide Number Placeholder 3"/>
          <p:cNvSpPr>
            <a:spLocks noGrp="1"/>
          </p:cNvSpPr>
          <p:nvPr>
            <p:ph type="sldNum" sz="quarter" idx="5"/>
          </p:nvPr>
        </p:nvSpPr>
        <p:spPr/>
        <p:txBody>
          <a:bodyPr/>
          <a:lstStyle/>
          <a:p>
            <a:fld id="{C58EC616-C518-4358-9496-6C33B2F5FA56}" type="slidenum">
              <a:rPr lang="en-US" smtClean="0"/>
              <a:t>23</a:t>
            </a:fld>
            <a:endParaRPr lang="en-US" dirty="0"/>
          </a:p>
        </p:txBody>
      </p:sp>
    </p:spTree>
    <p:extLst>
      <p:ext uri="{BB962C8B-B14F-4D97-AF65-F5344CB8AC3E}">
        <p14:creationId xmlns:p14="http://schemas.microsoft.com/office/powerpoint/2010/main" val="4120360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Residue 189 in magenta</a:t>
            </a:r>
          </a:p>
          <a:p>
            <a:r>
              <a:rPr lang="en-US" dirty="0"/>
              <a:t>Residue 203 in cyan</a:t>
            </a:r>
          </a:p>
          <a:p>
            <a:endParaRPr lang="en-US" dirty="0"/>
          </a:p>
          <a:p>
            <a:r>
              <a:rPr lang="en-US" dirty="0"/>
              <a:t>Both mutations cause the same form of sporadic Creutzfeldt-Jakob disease (CJD)</a:t>
            </a:r>
          </a:p>
          <a:p>
            <a:r>
              <a:rPr lang="en-US" dirty="0"/>
              <a:t>MM1/MV1 variant – can be heterozygous for polymorphic mutation M129V (polymorphic mutation observed throughout research, but no solid conclusions could be made about how it might affect the usage of pharmacological chaperones)</a:t>
            </a:r>
          </a:p>
          <a:p>
            <a:endParaRPr lang="en-US" dirty="0"/>
          </a:p>
          <a:p>
            <a:r>
              <a:rPr lang="en-US" dirty="0"/>
              <a:t>These two residues were then used to generate a Markov transient plot with </a:t>
            </a:r>
            <a:r>
              <a:rPr lang="en-US" dirty="0" err="1"/>
              <a:t>proteinlens</a:t>
            </a:r>
            <a:r>
              <a:rPr lang="en-US" dirty="0"/>
              <a:t> to quantitate residue connectivity</a:t>
            </a:r>
          </a:p>
        </p:txBody>
      </p:sp>
      <p:sp>
        <p:nvSpPr>
          <p:cNvPr id="4" name="Slide Number Placeholder 3"/>
          <p:cNvSpPr>
            <a:spLocks noGrp="1"/>
          </p:cNvSpPr>
          <p:nvPr>
            <p:ph type="sldNum" sz="quarter" idx="5"/>
          </p:nvPr>
        </p:nvSpPr>
        <p:spPr/>
        <p:txBody>
          <a:bodyPr/>
          <a:lstStyle/>
          <a:p>
            <a:fld id="{C58EC616-C518-4358-9496-6C33B2F5FA56}" type="slidenum">
              <a:rPr lang="en-US" smtClean="0"/>
              <a:t>24</a:t>
            </a:fld>
            <a:endParaRPr lang="en-US" dirty="0"/>
          </a:p>
        </p:txBody>
      </p:sp>
    </p:spTree>
    <p:extLst>
      <p:ext uri="{BB962C8B-B14F-4D97-AF65-F5344CB8AC3E}">
        <p14:creationId xmlns:p14="http://schemas.microsoft.com/office/powerpoint/2010/main" val="604126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 the left is the Markov Transient Plot scoring residue relevance with residue 189 as the source site.</a:t>
            </a:r>
          </a:p>
          <a:p>
            <a:endParaRPr lang="en-US" sz="1200" dirty="0"/>
          </a:p>
          <a:p>
            <a:r>
              <a:rPr lang="en-US" sz="1200" dirty="0"/>
              <a:t>On the right, we see V189 in green, and three significant residues in red. These residues are Valine 180, Glycine 127, and Glutamine 172.</a:t>
            </a:r>
          </a:p>
        </p:txBody>
      </p:sp>
      <p:sp>
        <p:nvSpPr>
          <p:cNvPr id="4" name="Slide Number Placeholder 3"/>
          <p:cNvSpPr>
            <a:spLocks noGrp="1"/>
          </p:cNvSpPr>
          <p:nvPr>
            <p:ph type="sldNum" sz="quarter" idx="5"/>
          </p:nvPr>
        </p:nvSpPr>
        <p:spPr/>
        <p:txBody>
          <a:bodyPr/>
          <a:lstStyle/>
          <a:p>
            <a:fld id="{C58EC616-C518-4358-9496-6C33B2F5FA56}" type="slidenum">
              <a:rPr lang="en-US" smtClean="0"/>
              <a:t>25</a:t>
            </a:fld>
            <a:endParaRPr lang="en-US" dirty="0"/>
          </a:p>
        </p:txBody>
      </p:sp>
    </p:spTree>
    <p:extLst>
      <p:ext uri="{BB962C8B-B14F-4D97-AF65-F5344CB8AC3E}">
        <p14:creationId xmlns:p14="http://schemas.microsoft.com/office/powerpoint/2010/main" val="4113338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On the left is the Markov Transient Plot scoring residue relevance with residue 203 as the source site.</a:t>
            </a:r>
          </a:p>
          <a:p>
            <a:endParaRPr lang="en-US" sz="1200" dirty="0"/>
          </a:p>
          <a:p>
            <a:r>
              <a:rPr lang="en-US" sz="1200" dirty="0"/>
              <a:t>On the right, we see V203 in green, and three significant residues in red. These residues are Asparagine 197, Glycine 195, and Aspartic Acid 167.</a:t>
            </a:r>
          </a:p>
          <a:p>
            <a:endParaRPr lang="en-US" sz="1200" dirty="0"/>
          </a:p>
          <a:p>
            <a:r>
              <a:rPr lang="en-US" sz="1200" dirty="0"/>
              <a:t>The residues outlined in the Markov Transient Plots were used to focus probe binding with </a:t>
            </a:r>
            <a:r>
              <a:rPr lang="en-US" sz="1200" dirty="0" err="1"/>
              <a:t>AlloSigMA</a:t>
            </a:r>
            <a:r>
              <a:rPr lang="en-US" sz="1200" dirty="0"/>
              <a:t>.</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26</a:t>
            </a:fld>
            <a:endParaRPr lang="en-US" dirty="0"/>
          </a:p>
        </p:txBody>
      </p:sp>
    </p:spTree>
    <p:extLst>
      <p:ext uri="{BB962C8B-B14F-4D97-AF65-F5344CB8AC3E}">
        <p14:creationId xmlns:p14="http://schemas.microsoft.com/office/powerpoint/2010/main" val="3251462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test potential regulatory sites to find what sites add rigidity to misfold initiation site</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28</a:t>
            </a:fld>
            <a:endParaRPr lang="en-US" dirty="0"/>
          </a:p>
        </p:txBody>
      </p:sp>
    </p:spTree>
    <p:extLst>
      <p:ext uri="{BB962C8B-B14F-4D97-AF65-F5344CB8AC3E}">
        <p14:creationId xmlns:p14="http://schemas.microsoft.com/office/powerpoint/2010/main" val="3802904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bars show how α2-α3 loop responds to probe binding on any residue in protein</a:t>
            </a:r>
          </a:p>
          <a:p>
            <a:r>
              <a:rPr lang="en-US" dirty="0"/>
              <a:t>Binding to res 194-199 has constraining effect on res 194-199</a:t>
            </a:r>
          </a:p>
          <a:p>
            <a:r>
              <a:rPr lang="en-US" dirty="0"/>
              <a:t>So does binding to res 166 &amp; 167</a:t>
            </a:r>
          </a:p>
          <a:p>
            <a:r>
              <a:rPr lang="en-US" dirty="0"/>
              <a:t>And binding to res 149</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29</a:t>
            </a:fld>
            <a:endParaRPr lang="en-US" dirty="0"/>
          </a:p>
        </p:txBody>
      </p:sp>
    </p:spTree>
    <p:extLst>
      <p:ext uri="{BB962C8B-B14F-4D97-AF65-F5344CB8AC3E}">
        <p14:creationId xmlns:p14="http://schemas.microsoft.com/office/powerpoint/2010/main" val="2366099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previous work, binding to a site on each subdomain may help protein fold to native conformation</a:t>
            </a:r>
          </a:p>
          <a:p>
            <a:endParaRPr lang="en-US" dirty="0"/>
          </a:p>
          <a:p>
            <a:r>
              <a:rPr lang="en-US" dirty="0"/>
              <a:t>I propose 2 binding sites that could be bound by drug molecule to prevent misfold:</a:t>
            </a:r>
          </a:p>
          <a:p>
            <a:r>
              <a:rPr lang="en-US" dirty="0"/>
              <a:t>Site A: res 166 and/or 167</a:t>
            </a:r>
          </a:p>
          <a:p>
            <a:r>
              <a:rPr lang="en-US" dirty="0"/>
              <a:t>Site B: res 149, 195, 197</a:t>
            </a:r>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31</a:t>
            </a:fld>
            <a:endParaRPr lang="en-US" dirty="0"/>
          </a:p>
        </p:txBody>
      </p:sp>
    </p:spTree>
    <p:extLst>
      <p:ext uri="{BB962C8B-B14F-4D97-AF65-F5344CB8AC3E}">
        <p14:creationId xmlns:p14="http://schemas.microsoft.com/office/powerpoint/2010/main" val="165091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 structure of prion protein consists of 3 alpha helices and 2 small beta sheets</a:t>
            </a:r>
          </a:p>
          <a:p>
            <a:endParaRPr lang="en-US" dirty="0"/>
          </a:p>
          <a:p>
            <a:r>
              <a:rPr lang="en-US" dirty="0"/>
              <a:t>When there is a mutation on PRNP gene encoding prion protein, structure might prefer to fold into beta-sheet rich conformation instead of normal conformation</a:t>
            </a:r>
          </a:p>
        </p:txBody>
      </p:sp>
      <p:sp>
        <p:nvSpPr>
          <p:cNvPr id="4" name="Slide Number Placeholder 3"/>
          <p:cNvSpPr>
            <a:spLocks noGrp="1"/>
          </p:cNvSpPr>
          <p:nvPr>
            <p:ph type="sldNum" sz="quarter" idx="5"/>
          </p:nvPr>
        </p:nvSpPr>
        <p:spPr/>
        <p:txBody>
          <a:bodyPr/>
          <a:lstStyle/>
          <a:p>
            <a:fld id="{C58EC616-C518-4358-9496-6C33B2F5FA56}" type="slidenum">
              <a:rPr lang="en-US" smtClean="0"/>
              <a:t>4</a:t>
            </a:fld>
            <a:endParaRPr lang="en-US" dirty="0"/>
          </a:p>
        </p:txBody>
      </p:sp>
    </p:spTree>
    <p:extLst>
      <p:ext uri="{BB962C8B-B14F-4D97-AF65-F5344CB8AC3E}">
        <p14:creationId xmlns:p14="http://schemas.microsoft.com/office/powerpoint/2010/main" val="61781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alibri" panose="020F0502020204030204" pitchFamily="34" charset="0"/>
              </a:rPr>
              <a:t>Current working theory for how prion diseases progress</a:t>
            </a:r>
          </a:p>
          <a:p>
            <a:pPr algn="l"/>
            <a:r>
              <a:rPr lang="en-US" sz="1800" b="0" i="0" u="none" strike="noStrike" baseline="0" dirty="0">
                <a:latin typeface="Calibri" panose="020F0502020204030204" pitchFamily="34" charset="0"/>
              </a:rPr>
              <a:t>Abnormal prion attaches to normal prion protein and adds it to growing amyloid fibril</a:t>
            </a:r>
          </a:p>
          <a:p>
            <a:pPr algn="l"/>
            <a:r>
              <a:rPr lang="en-US" sz="1800" b="0" i="0" u="none" strike="noStrike" baseline="0" dirty="0">
                <a:latin typeface="Calibri" panose="020F0502020204030204" pitchFamily="34" charset="0"/>
              </a:rPr>
              <a:t>Amyloid fibrils very rigid and hard to break up, making early intervention crucial</a:t>
            </a:r>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5</a:t>
            </a:fld>
            <a:endParaRPr lang="en-US" dirty="0"/>
          </a:p>
        </p:txBody>
      </p:sp>
    </p:spTree>
    <p:extLst>
      <p:ext uri="{BB962C8B-B14F-4D97-AF65-F5344CB8AC3E}">
        <p14:creationId xmlns:p14="http://schemas.microsoft.com/office/powerpoint/2010/main" val="1489675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alibri" panose="020F0502020204030204" pitchFamily="34" charset="0"/>
              </a:rPr>
              <a:t>Prion diseases aren’t the only diseases that are caused by these growing amyloid</a:t>
            </a:r>
          </a:p>
          <a:p>
            <a:pPr algn="l"/>
            <a:r>
              <a:rPr lang="en-US" sz="1800" b="0" i="0" u="none" strike="noStrike" baseline="0" dirty="0">
                <a:latin typeface="Calibri" panose="020F0502020204030204" pitchFamily="34" charset="0"/>
              </a:rPr>
              <a:t>fibrils</a:t>
            </a:r>
          </a:p>
          <a:p>
            <a:pPr algn="l"/>
            <a:r>
              <a:rPr lang="en-US" sz="1800" b="0" i="0" u="none" strike="noStrike" baseline="0" dirty="0">
                <a:latin typeface="Calibri" panose="020F0502020204030204" pitchFamily="34" charset="0"/>
              </a:rPr>
              <a:t>Alzheimer’s &amp; amyloid-beta peptide</a:t>
            </a:r>
          </a:p>
          <a:p>
            <a:pPr algn="l"/>
            <a:r>
              <a:rPr lang="en-US" sz="1800" b="0" i="0" u="none" strike="noStrike" baseline="0" dirty="0">
                <a:latin typeface="Calibri" panose="020F0502020204030204" pitchFamily="34" charset="0"/>
              </a:rPr>
              <a:t>Parkinson’s &amp; alpha-synuclein</a:t>
            </a:r>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6</a:t>
            </a:fld>
            <a:endParaRPr lang="en-US" dirty="0"/>
          </a:p>
        </p:txBody>
      </p:sp>
    </p:spTree>
    <p:extLst>
      <p:ext uri="{BB962C8B-B14F-4D97-AF65-F5344CB8AC3E}">
        <p14:creationId xmlns:p14="http://schemas.microsoft.com/office/powerpoint/2010/main" val="326576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Pharmacological chaperones bind to a polypeptide to assist in its initial folding to the native conformation</a:t>
            </a:r>
          </a:p>
          <a:p>
            <a:endParaRPr lang="en-US" dirty="0"/>
          </a:p>
          <a:p>
            <a:r>
              <a:rPr lang="en-US" dirty="0"/>
              <a:t>One previous study found three binding poses for pentosan </a:t>
            </a:r>
            <a:r>
              <a:rPr lang="en-US" dirty="0" err="1"/>
              <a:t>polysulfate</a:t>
            </a:r>
            <a:r>
              <a:rPr lang="en-US" dirty="0"/>
              <a:t> (PPS) on hamster prion protein in which it acted as a pharmacological chaperone</a:t>
            </a:r>
          </a:p>
          <a:p>
            <a:endParaRPr lang="en-US" dirty="0"/>
          </a:p>
          <a:p>
            <a:r>
              <a:rPr lang="en-US" dirty="0"/>
              <a:t>This study also uncovered information about the structure of prion protein that helped guide my research</a:t>
            </a:r>
          </a:p>
        </p:txBody>
      </p:sp>
      <p:sp>
        <p:nvSpPr>
          <p:cNvPr id="4" name="Slide Number Placeholder 3"/>
          <p:cNvSpPr>
            <a:spLocks noGrp="1"/>
          </p:cNvSpPr>
          <p:nvPr>
            <p:ph type="sldNum" sz="quarter" idx="5"/>
          </p:nvPr>
        </p:nvSpPr>
        <p:spPr/>
        <p:txBody>
          <a:bodyPr/>
          <a:lstStyle/>
          <a:p>
            <a:fld id="{C58EC616-C518-4358-9496-6C33B2F5FA56}" type="slidenum">
              <a:rPr lang="en-US" smtClean="0"/>
              <a:t>7</a:t>
            </a:fld>
            <a:endParaRPr lang="en-US" dirty="0"/>
          </a:p>
        </p:txBody>
      </p:sp>
    </p:spTree>
    <p:extLst>
      <p:ext uri="{BB962C8B-B14F-4D97-AF65-F5344CB8AC3E}">
        <p14:creationId xmlns:p14="http://schemas.microsoft.com/office/powerpoint/2010/main" val="3608761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Calibri" panose="020F0502020204030204" pitchFamily="34" charset="0"/>
              </a:rPr>
              <a:t>Alpha2-alpha3 loop area where misfolding starts, then spreads to rest of protein</a:t>
            </a:r>
          </a:p>
          <a:p>
            <a:pPr algn="l"/>
            <a:r>
              <a:rPr lang="en-US" sz="1800" b="0" i="0" u="none" strike="noStrike" baseline="0" dirty="0">
                <a:latin typeface="Calibri" panose="020F0502020204030204" pitchFamily="34" charset="0"/>
              </a:rPr>
              <a:t>Prion protein can also be divided into 2 subdomains</a:t>
            </a:r>
          </a:p>
          <a:p>
            <a:pPr algn="l"/>
            <a:r>
              <a:rPr lang="en-US" sz="1800" b="0" i="0" u="none" strike="noStrike" baseline="0" dirty="0">
                <a:latin typeface="Calibri" panose="020F0502020204030204" pitchFamily="34" charset="0"/>
              </a:rPr>
              <a:t>Lower subdomain where many infectious mutations are located</a:t>
            </a:r>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8</a:t>
            </a:fld>
            <a:endParaRPr lang="en-US" dirty="0"/>
          </a:p>
        </p:txBody>
      </p:sp>
    </p:spTree>
    <p:extLst>
      <p:ext uri="{BB962C8B-B14F-4D97-AF65-F5344CB8AC3E}">
        <p14:creationId xmlns:p14="http://schemas.microsoft.com/office/powerpoint/2010/main" val="2313635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research was to use known models of allostery and predicted effects of pharmacological chaperones to predict potential regulatory sites that may prevent misfolding of human prion protein</a:t>
            </a:r>
          </a:p>
          <a:p>
            <a:endParaRPr lang="en-US" dirty="0"/>
          </a:p>
          <a:p>
            <a:endParaRPr lang="en-US" dirty="0"/>
          </a:p>
        </p:txBody>
      </p:sp>
      <p:sp>
        <p:nvSpPr>
          <p:cNvPr id="4" name="Slide Number Placeholder 3"/>
          <p:cNvSpPr>
            <a:spLocks noGrp="1"/>
          </p:cNvSpPr>
          <p:nvPr>
            <p:ph type="sldNum" sz="quarter" idx="5"/>
          </p:nvPr>
        </p:nvSpPr>
        <p:spPr/>
        <p:txBody>
          <a:bodyPr/>
          <a:lstStyle/>
          <a:p>
            <a:fld id="{C58EC616-C518-4358-9496-6C33B2F5FA56}" type="slidenum">
              <a:rPr lang="en-US" smtClean="0"/>
              <a:t>9</a:t>
            </a:fld>
            <a:endParaRPr lang="en-US" dirty="0"/>
          </a:p>
        </p:txBody>
      </p:sp>
    </p:spTree>
    <p:extLst>
      <p:ext uri="{BB962C8B-B14F-4D97-AF65-F5344CB8AC3E}">
        <p14:creationId xmlns:p14="http://schemas.microsoft.com/office/powerpoint/2010/main" val="4104701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all methods used were computational and utilized free webservers and software. This makes my work easy to replicate with not only prion protein, but other proteins</a:t>
            </a:r>
          </a:p>
          <a:p>
            <a:endParaRPr lang="en-US" dirty="0"/>
          </a:p>
          <a:p>
            <a:r>
              <a:rPr lang="en-US" dirty="0"/>
              <a:t>The first step in my research was to identify a mutation or mutations that I wanted to focus my attention on</a:t>
            </a:r>
          </a:p>
          <a:p>
            <a:r>
              <a:rPr lang="en-US" dirty="0"/>
              <a:t>Next, I needed to locate sites on prion protein that are highly connected to the mutation sites, giving it the potential to regulate folding</a:t>
            </a:r>
          </a:p>
          <a:p>
            <a:r>
              <a:rPr lang="en-US" dirty="0"/>
              <a:t>Finally, I tested these potential regulatory sites and used statistical methods to analyze and validate my results</a:t>
            </a:r>
          </a:p>
        </p:txBody>
      </p:sp>
      <p:sp>
        <p:nvSpPr>
          <p:cNvPr id="4" name="Slide Number Placeholder 3"/>
          <p:cNvSpPr>
            <a:spLocks noGrp="1"/>
          </p:cNvSpPr>
          <p:nvPr>
            <p:ph type="sldNum" sz="quarter" idx="5"/>
          </p:nvPr>
        </p:nvSpPr>
        <p:spPr/>
        <p:txBody>
          <a:bodyPr/>
          <a:lstStyle/>
          <a:p>
            <a:fld id="{C58EC616-C518-4358-9496-6C33B2F5FA56}" type="slidenum">
              <a:rPr lang="en-US" smtClean="0"/>
              <a:t>11</a:t>
            </a:fld>
            <a:endParaRPr lang="en-US" dirty="0"/>
          </a:p>
        </p:txBody>
      </p:sp>
    </p:spTree>
    <p:extLst>
      <p:ext uri="{BB962C8B-B14F-4D97-AF65-F5344CB8AC3E}">
        <p14:creationId xmlns:p14="http://schemas.microsoft.com/office/powerpoint/2010/main" val="1756898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R. M. Womack</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R. M. Womack</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R. M. Womack</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R. M. Womack</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R. M. Womack</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R. M. Womack</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R. M. Womack</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R. M. Womack</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lvl1pPr>
              <a:defRPr/>
            </a:lvl1pPr>
          </a:lstStyle>
          <a:p>
            <a:r>
              <a:rPr lang="en-US" dirty="0"/>
              <a:t>R. M. Womack</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R. M. Womack</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a:t>20XX</a:t>
            </a:r>
            <a:endParaRPr lang="en-US" dirty="0"/>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R. M. Womack</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R. M. Womack</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R. M. Womack</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R. M. Womack</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transition spd="slow">
    <p:cover/>
  </p:transition>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www.proteinlens.io/webserver/backgroun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www.proteinlens.io/webserver/backgroun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hyperlink" Target="mailto:reagan.womack@outlook.com" TargetMode="External"/><Relationship Id="rId2" Type="http://schemas.openxmlformats.org/officeDocument/2006/relationships/hyperlink" Target="mailto:reagan.womack@my.lr.edu" TargetMode="External"/><Relationship Id="rId1" Type="http://schemas.openxmlformats.org/officeDocument/2006/relationships/slideLayout" Target="../slideLayouts/slideLayout15.xml"/><Relationship Id="rId5" Type="http://schemas.openxmlformats.org/officeDocument/2006/relationships/image" Target="../media/image5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doi.org/10.1073/pnas.161071611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651769" y="2683895"/>
            <a:ext cx="5278514" cy="2862225"/>
          </a:xfrm>
        </p:spPr>
        <p:txBody>
          <a:bodyPr/>
          <a:lstStyle/>
          <a:p>
            <a:r>
              <a:rPr lang="en-US" sz="3200" cap="none" dirty="0"/>
              <a:t>Computational analysis of human prion protein: Discovery of potential drug binding sites</a:t>
            </a:r>
          </a:p>
        </p:txBody>
      </p:sp>
      <p:sp>
        <p:nvSpPr>
          <p:cNvPr id="5" name="Text Placeholder 4">
            <a:extLst>
              <a:ext uri="{FF2B5EF4-FFF2-40B4-BE49-F238E27FC236}">
                <a16:creationId xmlns:a16="http://schemas.microsoft.com/office/drawing/2014/main" id="{28F94A06-38B8-4C8F-ABF0-FB763704D01F}"/>
              </a:ext>
            </a:extLst>
          </p:cNvPr>
          <p:cNvSpPr>
            <a:spLocks noGrp="1"/>
          </p:cNvSpPr>
          <p:nvPr>
            <p:ph type="body" sz="quarter" idx="10"/>
          </p:nvPr>
        </p:nvSpPr>
        <p:spPr>
          <a:xfrm>
            <a:off x="685636" y="5568698"/>
            <a:ext cx="5278514" cy="618142"/>
          </a:xfrm>
        </p:spPr>
        <p:txBody>
          <a:bodyPr/>
          <a:lstStyle/>
          <a:p>
            <a:r>
              <a:rPr lang="en-US" dirty="0"/>
              <a:t>Reagan McNeill Womack</a:t>
            </a:r>
          </a:p>
        </p:txBody>
      </p:sp>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696075" y="0"/>
            <a:ext cx="28956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A close-up of a structure&#10;&#10;Description automatically generated">
            <a:extLst>
              <a:ext uri="{FF2B5EF4-FFF2-40B4-BE49-F238E27FC236}">
                <a16:creationId xmlns:a16="http://schemas.microsoft.com/office/drawing/2014/main" id="{9F31A4D1-9B95-E87E-CF32-2CC5204B6992}"/>
              </a:ext>
            </a:extLst>
          </p:cNvPr>
          <p:cNvPicPr>
            <a:picLocks noGrp="1" noChangeAspect="1"/>
          </p:cNvPicPr>
          <p:nvPr>
            <p:ph type="pic" sz="quarter" idx="11"/>
          </p:nvPr>
        </p:nvPicPr>
        <p:blipFill>
          <a:blip r:embed="rId3"/>
          <a:srcRect l="19361" r="19361"/>
          <a:stretch>
            <a:fillRect/>
          </a:stretch>
        </p:blipFill>
        <p:spPr>
          <a:xfrm>
            <a:off x="6696075" y="-226673"/>
            <a:ext cx="5964148" cy="7311346"/>
          </a:xfrm>
        </p:spPr>
      </p:pic>
    </p:spTree>
    <p:extLst>
      <p:ext uri="{BB962C8B-B14F-4D97-AF65-F5344CB8AC3E}">
        <p14:creationId xmlns:p14="http://schemas.microsoft.com/office/powerpoint/2010/main" val="97256918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a:solidFill>
                  <a:schemeClr val="tx1"/>
                </a:solidFill>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0" y="1825625"/>
            <a:ext cx="5393361" cy="435133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Background</a:t>
            </a:r>
          </a:p>
          <a:p>
            <a:pPr indent="-228600">
              <a:lnSpc>
                <a:spcPct val="90000"/>
              </a:lnSpc>
              <a:spcAft>
                <a:spcPts val="600"/>
              </a:spcAft>
              <a:buFont typeface="Arial" panose="020B0604020202020204" pitchFamily="34" charset="0"/>
              <a:buChar char="•"/>
            </a:pPr>
            <a:r>
              <a:rPr lang="en-US" b="1" u="sng" dirty="0">
                <a:solidFill>
                  <a:schemeClr val="tx1"/>
                </a:solidFill>
              </a:rPr>
              <a:t>Computational Methods</a:t>
            </a:r>
          </a:p>
          <a:p>
            <a:pPr indent="-228600">
              <a:lnSpc>
                <a:spcPct val="90000"/>
              </a:lnSpc>
              <a:spcAft>
                <a:spcPts val="600"/>
              </a:spcAft>
              <a:buFont typeface="Arial" panose="020B0604020202020204" pitchFamily="34" charset="0"/>
              <a:buChar char="•"/>
            </a:pPr>
            <a:r>
              <a:rPr lang="en-US" dirty="0">
                <a:solidFill>
                  <a:schemeClr val="tx1"/>
                </a:solidFill>
              </a:rPr>
              <a:t>Data and Results</a:t>
            </a:r>
          </a:p>
          <a:p>
            <a:pPr indent="-228600">
              <a:lnSpc>
                <a:spcPct val="90000"/>
              </a:lnSpc>
              <a:spcAft>
                <a:spcPts val="600"/>
              </a:spcAft>
              <a:buFont typeface="Arial" panose="020B0604020202020204" pitchFamily="34" charset="0"/>
              <a:buChar char="•"/>
            </a:pPr>
            <a:r>
              <a:rPr lang="en-US" dirty="0">
                <a:solidFill>
                  <a:schemeClr val="tx1"/>
                </a:solidFill>
              </a:rPr>
              <a:t>Discussion</a:t>
            </a:r>
          </a:p>
          <a:p>
            <a:pPr indent="-228600">
              <a:lnSpc>
                <a:spcPct val="90000"/>
              </a:lnSpc>
              <a:spcAft>
                <a:spcPts val="600"/>
              </a:spcAft>
              <a:buFont typeface="Arial" panose="020B0604020202020204" pitchFamily="34" charset="0"/>
              <a:buChar char="•"/>
            </a:pPr>
            <a:r>
              <a:rPr lang="en-US" dirty="0">
                <a:solidFill>
                  <a:schemeClr val="tx1"/>
                </a:solidFill>
              </a:rPr>
              <a:t>Next Steps</a:t>
            </a:r>
          </a:p>
          <a:p>
            <a:pPr indent="-228600">
              <a:lnSpc>
                <a:spcPct val="90000"/>
              </a:lnSpc>
              <a:spcAft>
                <a:spcPts val="600"/>
              </a:spcAft>
              <a:buFont typeface="Arial" panose="020B0604020202020204" pitchFamily="34" charset="0"/>
              <a:buChar char="•"/>
            </a:pPr>
            <a:endParaRPr lang="en-US" dirty="0">
              <a:solidFill>
                <a:schemeClr val="tx1"/>
              </a:solidFill>
            </a:endParaRPr>
          </a:p>
        </p:txBody>
      </p:sp>
      <p:pic>
        <p:nvPicPr>
          <p:cNvPr id="11" name="Picture 10" descr="A white wire mesh with several spheres in it&#10;&#10;Description automatically generated">
            <a:extLst>
              <a:ext uri="{FF2B5EF4-FFF2-40B4-BE49-F238E27FC236}">
                <a16:creationId xmlns:a16="http://schemas.microsoft.com/office/drawing/2014/main" id="{BE0BFD2A-34A8-565B-B91E-DD79C7538170}"/>
              </a:ext>
            </a:extLst>
          </p:cNvPr>
          <p:cNvPicPr>
            <a:picLocks noChangeAspect="1"/>
          </p:cNvPicPr>
          <p:nvPr/>
        </p:nvPicPr>
        <p:blipFill rotWithShape="1">
          <a:blip r:embed="rId2"/>
          <a:srcRect r="725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10</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312201987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1670207E-58E7-1DCA-8C75-675CDE1A140D}"/>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The process</a:t>
            </a:r>
          </a:p>
        </p:txBody>
      </p:sp>
      <p:sp>
        <p:nvSpPr>
          <p:cNvPr id="7" name="Footer Placeholder 6">
            <a:extLst>
              <a:ext uri="{FF2B5EF4-FFF2-40B4-BE49-F238E27FC236}">
                <a16:creationId xmlns:a16="http://schemas.microsoft.com/office/drawing/2014/main" id="{BF0CC523-7B33-2658-98BA-59235C5F2E1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951766DB-2BF0-1A75-35D5-E7ACC202C8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sz="1200" smtClean="0"/>
              <a:pPr>
                <a:spcAft>
                  <a:spcPts val="600"/>
                </a:spcAft>
              </a:pPr>
              <a:t>11</a:t>
            </a:fld>
            <a:endParaRPr lang="en-US" sz="1200"/>
          </a:p>
        </p:txBody>
      </p:sp>
      <p:graphicFrame>
        <p:nvGraphicFramePr>
          <p:cNvPr id="28" name="Text Placeholder 10">
            <a:extLst>
              <a:ext uri="{FF2B5EF4-FFF2-40B4-BE49-F238E27FC236}">
                <a16:creationId xmlns:a16="http://schemas.microsoft.com/office/drawing/2014/main" id="{66D3E9D7-CFCF-66EF-7337-A79C81B7CC8E}"/>
              </a:ext>
            </a:extLst>
          </p:cNvPr>
          <p:cNvGraphicFramePr/>
          <p:nvPr>
            <p:extLst>
              <p:ext uri="{D42A27DB-BD31-4B8C-83A1-F6EECF244321}">
                <p14:modId xmlns:p14="http://schemas.microsoft.com/office/powerpoint/2010/main" val="402961240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931829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graphicEl>
                                              <a:dgm id="{63B4F9B0-1B81-4FD7-84AE-EBD46864905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graphicEl>
                                              <a:dgm id="{9EFA959F-6884-4609-9408-0E5A0401188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graphicEl>
                                              <a:dgm id="{EAC0891D-130D-4706-89CD-1E07165D2FC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graphicEl>
                                              <a:dgm id="{50BA1734-2FA5-416E-B7EA-428ACE9E9BC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graphicEl>
                                              <a:dgm id="{ED84871B-9365-4AD9-87CF-4EFE60B9441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graphicEl>
                                              <a:dgm id="{CAA5CCAF-B82F-4786-891C-099694D46BF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graphicEl>
                                              <a:dgm id="{8C9EEFEC-5689-4F9E-914B-346008D46E2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graphicEl>
                                              <a:dgm id="{1349D3F7-18EB-40FD-BB28-15EBFC450AB3}"/>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graphicEl>
                                              <a:dgm id="{407956EB-EFF6-44A5-A4E1-7DCCD37B211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graphicEl>
                                              <a:dgm id="{45986055-3331-4BFD-A8A0-E775FB72B0E5}"/>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graphicEl>
                                              <a:dgm id="{8A16EDFB-D43F-4EF3-A93A-11765B979907}"/>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graphicEl>
                                              <a:dgm id="{CE1BCA0B-00E0-4B16-9003-E4D7FC9CBB1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uiExpand="1">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AD7519-8DAC-3C8C-22E7-1ED4C7DB6078}"/>
              </a:ext>
            </a:extLst>
          </p:cNvPr>
          <p:cNvSpPr>
            <a:spLocks noGrp="1"/>
          </p:cNvSpPr>
          <p:nvPr>
            <p:ph type="title"/>
          </p:nvPr>
        </p:nvSpPr>
        <p:spPr>
          <a:xfrm>
            <a:off x="841248" y="365760"/>
            <a:ext cx="10515600" cy="1325880"/>
          </a:xfrm>
        </p:spPr>
        <p:txBody>
          <a:bodyPr anchor="ctr">
            <a:normAutofit/>
          </a:bodyPr>
          <a:lstStyle/>
          <a:p>
            <a:r>
              <a:rPr lang="en-US" dirty="0"/>
              <a:t>Identifying Infectious Mutations (HGMD)</a:t>
            </a:r>
          </a:p>
        </p:txBody>
      </p:sp>
      <p:sp>
        <p:nvSpPr>
          <p:cNvPr id="5" name="Footer Placeholder 4">
            <a:extLst>
              <a:ext uri="{FF2B5EF4-FFF2-40B4-BE49-F238E27FC236}">
                <a16:creationId xmlns:a16="http://schemas.microsoft.com/office/drawing/2014/main" id="{729BAB6C-B041-FA0A-4E91-2A0FCAFF5DA0}"/>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a:t>R. M. Womack</a:t>
            </a:r>
          </a:p>
        </p:txBody>
      </p:sp>
      <p:sp>
        <p:nvSpPr>
          <p:cNvPr id="6" name="Slide Number Placeholder 5">
            <a:extLst>
              <a:ext uri="{FF2B5EF4-FFF2-40B4-BE49-F238E27FC236}">
                <a16:creationId xmlns:a16="http://schemas.microsoft.com/office/drawing/2014/main" id="{2123FC7F-65FA-EE3B-3CB7-1E11C5F690A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12</a:t>
            </a:fld>
            <a:endParaRPr lang="en-US"/>
          </a:p>
        </p:txBody>
      </p:sp>
      <p:pic>
        <p:nvPicPr>
          <p:cNvPr id="12" name="Picture 11">
            <a:extLst>
              <a:ext uri="{FF2B5EF4-FFF2-40B4-BE49-F238E27FC236}">
                <a16:creationId xmlns:a16="http://schemas.microsoft.com/office/drawing/2014/main" id="{142490ED-A837-40A4-5AC3-838EA0153E27}"/>
              </a:ext>
            </a:extLst>
          </p:cNvPr>
          <p:cNvPicPr>
            <a:picLocks noChangeAspect="1"/>
          </p:cNvPicPr>
          <p:nvPr/>
        </p:nvPicPr>
        <p:blipFill rotWithShape="1">
          <a:blip r:embed="rId3"/>
          <a:srcRect t="16164" b="6829"/>
          <a:stretch/>
        </p:blipFill>
        <p:spPr>
          <a:xfrm>
            <a:off x="841248" y="1882140"/>
            <a:ext cx="10515600" cy="4352544"/>
          </a:xfrm>
          <a:prstGeom prst="rect">
            <a:avLst/>
          </a:prstGeom>
          <a:noFill/>
        </p:spPr>
      </p:pic>
    </p:spTree>
    <p:extLst>
      <p:ext uri="{BB962C8B-B14F-4D97-AF65-F5344CB8AC3E}">
        <p14:creationId xmlns:p14="http://schemas.microsoft.com/office/powerpoint/2010/main" val="3668456621"/>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3800" kern="1200">
                <a:solidFill>
                  <a:schemeClr val="tx1"/>
                </a:solidFill>
                <a:latin typeface="+mj-lt"/>
                <a:ea typeface="+mj-ea"/>
                <a:cs typeface="+mj-cs"/>
              </a:rPr>
              <a:t>Construction of Atomistic Graph</a:t>
            </a:r>
          </a:p>
        </p:txBody>
      </p:sp>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320400"/>
            <a:ext cx="4114800" cy="365125"/>
          </a:xfrm>
        </p:spPr>
        <p:txBody>
          <a:bodyPr vert="horz" lIns="91440" tIns="45720" rIns="91440" bIns="45720" rtlCol="0" anchor="ctr">
            <a:normAutofit/>
          </a:bodyPr>
          <a:lstStyle/>
          <a:p>
            <a:pPr>
              <a:spcAft>
                <a:spcPts val="600"/>
              </a:spcAft>
            </a:pPr>
            <a:r>
              <a:rPr lang="en-US" sz="1200" kern="1200">
                <a:solidFill>
                  <a:schemeClr val="tx1">
                    <a:alpha val="60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32040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chemeClr val="tx1">
                    <a:alpha val="60000"/>
                  </a:schemeClr>
                </a:solidFill>
              </a:rPr>
              <a:pPr>
                <a:spcAft>
                  <a:spcPts val="600"/>
                </a:spcAft>
                <a:defRPr/>
              </a:pPr>
              <a:t>13</a:t>
            </a:fld>
            <a:endParaRPr lang="en-US" sz="1200" cap="none" spc="0">
              <a:solidFill>
                <a:schemeClr val="tx1">
                  <a:alpha val="60000"/>
                </a:schemeClr>
              </a:solidFill>
            </a:endParaRPr>
          </a:p>
        </p:txBody>
      </p:sp>
      <p:cxnSp>
        <p:nvCxnSpPr>
          <p:cNvPr id="46" name="Straight Connector 4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7" name="Text Placeholder 7">
            <a:extLst>
              <a:ext uri="{FF2B5EF4-FFF2-40B4-BE49-F238E27FC236}">
                <a16:creationId xmlns:a16="http://schemas.microsoft.com/office/drawing/2014/main" id="{E5208DAD-5FA4-B7C0-B597-7F7AD69BEC1D}"/>
              </a:ext>
            </a:extLst>
          </p:cNvPr>
          <p:cNvGraphicFramePr/>
          <p:nvPr>
            <p:extLst>
              <p:ext uri="{D42A27DB-BD31-4B8C-83A1-F6EECF244321}">
                <p14:modId xmlns:p14="http://schemas.microsoft.com/office/powerpoint/2010/main" val="137234585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3183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graphicEl>
                                              <a:dgm id="{BD1F434B-3472-4150-8F93-B824FE48898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graphicEl>
                                              <a:dgm id="{56DA14E4-10CD-452B-85E3-BF7D37F7D8D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graphicEl>
                                              <a:dgm id="{DAB2F1D4-570F-49BC-B87A-660364875F8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graphicEl>
                                              <a:dgm id="{171CAF3A-D614-4717-91EC-76F3A3F7857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graphicEl>
                                              <a:dgm id="{EDFAE637-E148-42EA-B4A8-72F191AB035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graphicEl>
                                              <a:dgm id="{AFB262C7-ECF9-41CE-B15C-1B6E7D67228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graphicEl>
                                              <a:dgm id="{1299FE8E-A7B3-4204-9A53-C248234DAC0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graphicEl>
                                              <a:dgm id="{B2A1134C-FD3B-4994-B55F-ECC5C58DD24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graphicEl>
                                              <a:dgm id="{03100BAB-6CF4-407C-9781-605AFB7D868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graphicEl>
                                              <a:dgm id="{CC74FC11-CB8D-4145-83C9-D563A982517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graphicEl>
                                              <a:dgm id="{DD1E51AF-1D29-4E55-B70A-8A971A9B0E4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graphicEl>
                                              <a:dgm id="{72A96E68-2534-43FD-8A8F-21AA0B67B74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graphicEl>
                                              <a:dgm id="{577F4FB5-E9C4-4E22-A8B6-6DF5DA8B9BDA}"/>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graphicEl>
                                              <a:dgm id="{4138C0B1-23A8-41D7-A7A6-D059B26C1D18}"/>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graphicEl>
                                              <a:dgm id="{D8C290C3-44B6-44B9-8F8D-B0D8D1EE003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7"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5D35-A07C-B7CC-AFAB-B76B4B85CFEE}"/>
              </a:ext>
            </a:extLst>
          </p:cNvPr>
          <p:cNvSpPr>
            <a:spLocks noGrp="1"/>
          </p:cNvSpPr>
          <p:nvPr>
            <p:ph type="title"/>
          </p:nvPr>
        </p:nvSpPr>
        <p:spPr>
          <a:xfrm>
            <a:off x="841248" y="365760"/>
            <a:ext cx="10515600" cy="1325880"/>
          </a:xfrm>
        </p:spPr>
        <p:txBody>
          <a:bodyPr anchor="ctr">
            <a:normAutofit/>
          </a:bodyPr>
          <a:lstStyle/>
          <a:p>
            <a:r>
              <a:rPr lang="en-US" dirty="0"/>
              <a:t>Atom Coordinates</a:t>
            </a:r>
          </a:p>
        </p:txBody>
      </p:sp>
      <p:sp>
        <p:nvSpPr>
          <p:cNvPr id="7" name="Footer Placeholder 6">
            <a:extLst>
              <a:ext uri="{FF2B5EF4-FFF2-40B4-BE49-F238E27FC236}">
                <a16:creationId xmlns:a16="http://schemas.microsoft.com/office/drawing/2014/main" id="{A8A2B6A6-316B-C823-382E-C94CDD62E5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a:t>R. M. Womack</a:t>
            </a:r>
          </a:p>
        </p:txBody>
      </p:sp>
      <p:sp>
        <p:nvSpPr>
          <p:cNvPr id="8" name="Slide Number Placeholder 7">
            <a:extLst>
              <a:ext uri="{FF2B5EF4-FFF2-40B4-BE49-F238E27FC236}">
                <a16:creationId xmlns:a16="http://schemas.microsoft.com/office/drawing/2014/main" id="{662A92ED-56D3-D10B-448B-D47D879A759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14</a:t>
            </a:fld>
            <a:endParaRPr lang="en-US"/>
          </a:p>
        </p:txBody>
      </p:sp>
      <p:pic>
        <p:nvPicPr>
          <p:cNvPr id="3" name="Picture 2">
            <a:extLst>
              <a:ext uri="{FF2B5EF4-FFF2-40B4-BE49-F238E27FC236}">
                <a16:creationId xmlns:a16="http://schemas.microsoft.com/office/drawing/2014/main" id="{22CA2061-E112-F178-40BD-47DEAB1FEB41}"/>
              </a:ext>
            </a:extLst>
          </p:cNvPr>
          <p:cNvPicPr>
            <a:picLocks noChangeAspect="1"/>
          </p:cNvPicPr>
          <p:nvPr/>
        </p:nvPicPr>
        <p:blipFill rotWithShape="1">
          <a:blip r:embed="rId3"/>
          <a:srcRect t="30843" r="-1" b="27634"/>
          <a:stretch/>
        </p:blipFill>
        <p:spPr>
          <a:xfrm>
            <a:off x="841248" y="1882140"/>
            <a:ext cx="10515600" cy="4352544"/>
          </a:xfrm>
          <a:prstGeom prst="rect">
            <a:avLst/>
          </a:prstGeom>
          <a:noFill/>
        </p:spPr>
      </p:pic>
    </p:spTree>
    <p:extLst>
      <p:ext uri="{BB962C8B-B14F-4D97-AF65-F5344CB8AC3E}">
        <p14:creationId xmlns:p14="http://schemas.microsoft.com/office/powerpoint/2010/main" val="4137383398"/>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FEADA6-AD60-1BCA-F3D1-C7EF1D250A2B}"/>
              </a:ext>
            </a:extLst>
          </p:cNvPr>
          <p:cNvSpPr>
            <a:spLocks noGrp="1"/>
          </p:cNvSpPr>
          <p:nvPr>
            <p:ph type="title"/>
          </p:nvPr>
        </p:nvSpPr>
        <p:spPr>
          <a:xfrm>
            <a:off x="838200" y="5358141"/>
            <a:ext cx="10515600" cy="942664"/>
          </a:xfrm>
        </p:spPr>
        <p:txBody>
          <a:bodyPr vert="horz" lIns="91440" tIns="45720" rIns="91440" bIns="45720" rtlCol="0" anchor="ctr">
            <a:normAutofit/>
          </a:bodyPr>
          <a:lstStyle/>
          <a:p>
            <a:r>
              <a:rPr lang="en-US" sz="2900" kern="1200">
                <a:solidFill>
                  <a:schemeClr val="tx1"/>
                </a:solidFill>
                <a:latin typeface="+mj-lt"/>
                <a:ea typeface="+mj-ea"/>
                <a:cs typeface="+mj-cs"/>
              </a:rPr>
              <a:t>Schematic Overview of Graph Construction Pipeline</a:t>
            </a:r>
          </a:p>
        </p:txBody>
      </p:sp>
      <p:pic>
        <p:nvPicPr>
          <p:cNvPr id="5" name="Picture 4" descr="A diagram of a graphing process&#10;&#10;Description automatically generated with medium confidence">
            <a:extLst>
              <a:ext uri="{FF2B5EF4-FFF2-40B4-BE49-F238E27FC236}">
                <a16:creationId xmlns:a16="http://schemas.microsoft.com/office/drawing/2014/main" id="{41F4E736-EEB5-7341-2D23-1E74C9FFFE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840" y="557189"/>
            <a:ext cx="10892320" cy="4629236"/>
          </a:xfrm>
          <a:prstGeom prst="rect">
            <a:avLst/>
          </a:prstGeom>
        </p:spPr>
      </p:pic>
      <p:sp>
        <p:nvSpPr>
          <p:cNvPr id="3" name="Footer Placeholder 2">
            <a:extLst>
              <a:ext uri="{FF2B5EF4-FFF2-40B4-BE49-F238E27FC236}">
                <a16:creationId xmlns:a16="http://schemas.microsoft.com/office/drawing/2014/main" id="{754B61D4-0B9B-0C13-F5B8-DD7CEC02F36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13EC4F42-DC9F-BD7D-982E-8119F34F2B1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sz="1200" smtClean="0"/>
              <a:pPr>
                <a:spcAft>
                  <a:spcPts val="600"/>
                </a:spcAft>
              </a:pPr>
              <a:t>15</a:t>
            </a:fld>
            <a:endParaRPr lang="en-US" sz="1200"/>
          </a:p>
        </p:txBody>
      </p:sp>
      <p:sp>
        <p:nvSpPr>
          <p:cNvPr id="6" name="TextBox 5">
            <a:extLst>
              <a:ext uri="{FF2B5EF4-FFF2-40B4-BE49-F238E27FC236}">
                <a16:creationId xmlns:a16="http://schemas.microsoft.com/office/drawing/2014/main" id="{877292FC-9977-F359-E75A-C1B78EA2F7B9}"/>
              </a:ext>
            </a:extLst>
          </p:cNvPr>
          <p:cNvSpPr txBox="1"/>
          <p:nvPr/>
        </p:nvSpPr>
        <p:spPr>
          <a:xfrm>
            <a:off x="191409" y="5186425"/>
            <a:ext cx="6071710" cy="215444"/>
          </a:xfrm>
          <a:prstGeom prst="rect">
            <a:avLst/>
          </a:prstGeom>
          <a:noFill/>
        </p:spPr>
        <p:txBody>
          <a:bodyPr wrap="square" rtlCol="0">
            <a:spAutoFit/>
          </a:bodyPr>
          <a:lstStyle/>
          <a:p>
            <a:r>
              <a:rPr lang="en-US" sz="800" i="1" kern="100" dirty="0">
                <a:latin typeface="Times New Roman" panose="02020603050405020304" pitchFamily="18" charset="0"/>
                <a:ea typeface="Times New Roman" panose="02020603050405020304" pitchFamily="18" charset="0"/>
                <a:cs typeface="Times New Roman" panose="02020603050405020304" pitchFamily="18" charset="0"/>
              </a:rPr>
              <a:t>Background</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(n.d.), </a:t>
            </a:r>
            <a:r>
              <a:rPr lang="en-US" sz="800" kern="100" dirty="0" err="1">
                <a:latin typeface="Times New Roman" panose="02020603050405020304" pitchFamily="18" charset="0"/>
                <a:ea typeface="Times New Roman" panose="02020603050405020304" pitchFamily="18" charset="0"/>
                <a:cs typeface="Times New Roman" panose="02020603050405020304" pitchFamily="18" charset="0"/>
              </a:rPr>
              <a:t>ProteinLens</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hlinkClick r:id="rId4"/>
              </a:rPr>
              <a:t>https://www.proteinlens.io/webserver/background</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7109750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5D35-A07C-B7CC-AFAB-B76B4B85CFEE}"/>
              </a:ext>
            </a:extLst>
          </p:cNvPr>
          <p:cNvSpPr>
            <a:spLocks noGrp="1"/>
          </p:cNvSpPr>
          <p:nvPr>
            <p:ph type="title"/>
          </p:nvPr>
        </p:nvSpPr>
        <p:spPr/>
        <p:txBody>
          <a:bodyPr/>
          <a:lstStyle/>
          <a:p>
            <a:r>
              <a:rPr lang="en-US" dirty="0"/>
              <a:t>Identifying mutations of interest (Eris Suite)</a:t>
            </a:r>
          </a:p>
        </p:txBody>
      </p:sp>
      <p:sp>
        <p:nvSpPr>
          <p:cNvPr id="7" name="Footer Placeholder 6">
            <a:extLst>
              <a:ext uri="{FF2B5EF4-FFF2-40B4-BE49-F238E27FC236}">
                <a16:creationId xmlns:a16="http://schemas.microsoft.com/office/drawing/2014/main" id="{A8A2B6A6-316B-C823-382E-C94CDD62E56D}"/>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662A92ED-56D3-D10B-448B-D47D879A759E}"/>
              </a:ext>
            </a:extLst>
          </p:cNvPr>
          <p:cNvSpPr>
            <a:spLocks noGrp="1"/>
          </p:cNvSpPr>
          <p:nvPr>
            <p:ph type="sldNum" sz="quarter" idx="12"/>
          </p:nvPr>
        </p:nvSpPr>
        <p:spPr/>
        <p:txBody>
          <a:bodyPr/>
          <a:lstStyle/>
          <a:p>
            <a:fld id="{F91729D4-A164-47A3-830D-E792BCE699E4}" type="slidenum">
              <a:rPr lang="en-US" smtClean="0"/>
              <a:t>16</a:t>
            </a:fld>
            <a:endParaRPr lang="en-US" dirty="0"/>
          </a:p>
        </p:txBody>
      </p:sp>
      <p:pic>
        <p:nvPicPr>
          <p:cNvPr id="9" name="Picture 8">
            <a:extLst>
              <a:ext uri="{FF2B5EF4-FFF2-40B4-BE49-F238E27FC236}">
                <a16:creationId xmlns:a16="http://schemas.microsoft.com/office/drawing/2014/main" id="{DD517854-0FC6-8F77-B94A-69E85FF33DDB}"/>
              </a:ext>
            </a:extLst>
          </p:cNvPr>
          <p:cNvPicPr>
            <a:picLocks noChangeAspect="1"/>
          </p:cNvPicPr>
          <p:nvPr/>
        </p:nvPicPr>
        <p:blipFill>
          <a:blip r:embed="rId3"/>
          <a:stretch>
            <a:fillRect/>
          </a:stretch>
        </p:blipFill>
        <p:spPr>
          <a:xfrm>
            <a:off x="455612" y="2286000"/>
            <a:ext cx="4429743" cy="3553321"/>
          </a:xfrm>
          <a:prstGeom prst="rect">
            <a:avLst/>
          </a:prstGeom>
        </p:spPr>
      </p:pic>
      <p:sp>
        <p:nvSpPr>
          <p:cNvPr id="10" name="Arrow: Right 9">
            <a:extLst>
              <a:ext uri="{FF2B5EF4-FFF2-40B4-BE49-F238E27FC236}">
                <a16:creationId xmlns:a16="http://schemas.microsoft.com/office/drawing/2014/main" id="{51F45431-25E3-B1E6-F9DC-7D53D74FA03F}"/>
              </a:ext>
            </a:extLst>
          </p:cNvPr>
          <p:cNvSpPr/>
          <p:nvPr/>
        </p:nvSpPr>
        <p:spPr>
          <a:xfrm>
            <a:off x="5180012" y="3429000"/>
            <a:ext cx="2123459" cy="1013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FB1738AB-D6B6-2CEB-F863-EE5FAC33D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1440" y="2159239"/>
            <a:ext cx="4146345" cy="3553322"/>
          </a:xfrm>
          <a:prstGeom prst="rect">
            <a:avLst/>
          </a:prstGeom>
        </p:spPr>
      </p:pic>
    </p:spTree>
    <p:extLst>
      <p:ext uri="{BB962C8B-B14F-4D97-AF65-F5344CB8AC3E}">
        <p14:creationId xmlns:p14="http://schemas.microsoft.com/office/powerpoint/2010/main" val="8402203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5253-C6B8-5FCD-1DF9-7C5B150AC33F}"/>
              </a:ext>
            </a:extLst>
          </p:cNvPr>
          <p:cNvSpPr>
            <a:spLocks noGrp="1"/>
          </p:cNvSpPr>
          <p:nvPr>
            <p:ph type="title"/>
          </p:nvPr>
        </p:nvSpPr>
        <p:spPr/>
        <p:txBody>
          <a:bodyPr/>
          <a:lstStyle/>
          <a:p>
            <a:r>
              <a:rPr lang="en-US" dirty="0"/>
              <a:t>Locating Regulatory sites (</a:t>
            </a:r>
            <a:r>
              <a:rPr lang="en-US" dirty="0" err="1"/>
              <a:t>ProteinLens</a:t>
            </a:r>
            <a:r>
              <a:rPr lang="en-US" dirty="0"/>
              <a:t>)</a:t>
            </a:r>
          </a:p>
        </p:txBody>
      </p:sp>
      <p:sp>
        <p:nvSpPr>
          <p:cNvPr id="7" name="Footer Placeholder 6">
            <a:extLst>
              <a:ext uri="{FF2B5EF4-FFF2-40B4-BE49-F238E27FC236}">
                <a16:creationId xmlns:a16="http://schemas.microsoft.com/office/drawing/2014/main" id="{1757EB60-8849-AA36-8314-159F183B16E6}"/>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62EC79F2-CFD5-1CB4-DFF4-C0EA436D3D3A}"/>
              </a:ext>
            </a:extLst>
          </p:cNvPr>
          <p:cNvSpPr>
            <a:spLocks noGrp="1"/>
          </p:cNvSpPr>
          <p:nvPr>
            <p:ph type="sldNum" sz="quarter" idx="12"/>
          </p:nvPr>
        </p:nvSpPr>
        <p:spPr/>
        <p:txBody>
          <a:bodyPr/>
          <a:lstStyle/>
          <a:p>
            <a:fld id="{F91729D4-A164-47A3-830D-E792BCE699E4}" type="slidenum">
              <a:rPr lang="en-US" smtClean="0"/>
              <a:t>17</a:t>
            </a:fld>
            <a:endParaRPr lang="en-US" dirty="0"/>
          </a:p>
        </p:txBody>
      </p:sp>
      <p:pic>
        <p:nvPicPr>
          <p:cNvPr id="9" name="Picture 8">
            <a:extLst>
              <a:ext uri="{FF2B5EF4-FFF2-40B4-BE49-F238E27FC236}">
                <a16:creationId xmlns:a16="http://schemas.microsoft.com/office/drawing/2014/main" id="{9DF64C27-349A-5DE3-6F6B-C02BD5BAC774}"/>
              </a:ext>
            </a:extLst>
          </p:cNvPr>
          <p:cNvPicPr>
            <a:picLocks noChangeAspect="1"/>
          </p:cNvPicPr>
          <p:nvPr/>
        </p:nvPicPr>
        <p:blipFill>
          <a:blip r:embed="rId3"/>
          <a:stretch>
            <a:fillRect/>
          </a:stretch>
        </p:blipFill>
        <p:spPr>
          <a:xfrm>
            <a:off x="7542212" y="2313528"/>
            <a:ext cx="4264521" cy="3244744"/>
          </a:xfrm>
          <a:prstGeom prst="rect">
            <a:avLst/>
          </a:prstGeom>
        </p:spPr>
      </p:pic>
      <p:sp>
        <p:nvSpPr>
          <p:cNvPr id="10" name="Arrow: Right 9">
            <a:extLst>
              <a:ext uri="{FF2B5EF4-FFF2-40B4-BE49-F238E27FC236}">
                <a16:creationId xmlns:a16="http://schemas.microsoft.com/office/drawing/2014/main" id="{07F43892-A987-CAFC-6950-B1A7B9146F5F}"/>
              </a:ext>
            </a:extLst>
          </p:cNvPr>
          <p:cNvSpPr/>
          <p:nvPr/>
        </p:nvSpPr>
        <p:spPr>
          <a:xfrm>
            <a:off x="5180012" y="3429000"/>
            <a:ext cx="2123459" cy="1013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468B214-086F-81C9-D715-FFB10461A1D8}"/>
              </a:ext>
            </a:extLst>
          </p:cNvPr>
          <p:cNvPicPr>
            <a:picLocks noChangeAspect="1"/>
          </p:cNvPicPr>
          <p:nvPr/>
        </p:nvPicPr>
        <p:blipFill>
          <a:blip r:embed="rId4"/>
          <a:stretch>
            <a:fillRect/>
          </a:stretch>
        </p:blipFill>
        <p:spPr>
          <a:xfrm>
            <a:off x="455612" y="1905000"/>
            <a:ext cx="4372767" cy="4739444"/>
          </a:xfrm>
          <a:prstGeom prst="rect">
            <a:avLst/>
          </a:prstGeom>
        </p:spPr>
      </p:pic>
    </p:spTree>
    <p:extLst>
      <p:ext uri="{BB962C8B-B14F-4D97-AF65-F5344CB8AC3E}">
        <p14:creationId xmlns:p14="http://schemas.microsoft.com/office/powerpoint/2010/main" val="151482574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4810-153A-7A71-7AF7-71E7D2B9E453}"/>
              </a:ext>
            </a:extLst>
          </p:cNvPr>
          <p:cNvSpPr>
            <a:spLocks noGrp="1"/>
          </p:cNvSpPr>
          <p:nvPr>
            <p:ph type="title"/>
          </p:nvPr>
        </p:nvSpPr>
        <p:spPr/>
        <p:txBody>
          <a:bodyPr/>
          <a:lstStyle/>
          <a:p>
            <a:r>
              <a:rPr lang="en-US" dirty="0"/>
              <a:t>Markov-Transient Analysis</a:t>
            </a:r>
          </a:p>
        </p:txBody>
      </p:sp>
      <p:sp>
        <p:nvSpPr>
          <p:cNvPr id="7" name="Footer Placeholder 6">
            <a:extLst>
              <a:ext uri="{FF2B5EF4-FFF2-40B4-BE49-F238E27FC236}">
                <a16:creationId xmlns:a16="http://schemas.microsoft.com/office/drawing/2014/main" id="{0D6AB6AA-69A2-DBD1-8DC4-2EF27561C1AE}"/>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1EFEAD63-E5A2-9223-0020-CCD9CEFDBE53}"/>
              </a:ext>
            </a:extLst>
          </p:cNvPr>
          <p:cNvSpPr>
            <a:spLocks noGrp="1"/>
          </p:cNvSpPr>
          <p:nvPr>
            <p:ph type="sldNum" sz="quarter" idx="12"/>
          </p:nvPr>
        </p:nvSpPr>
        <p:spPr/>
        <p:txBody>
          <a:bodyPr/>
          <a:lstStyle/>
          <a:p>
            <a:fld id="{F91729D4-A164-47A3-830D-E792BCE699E4}" type="slidenum">
              <a:rPr lang="en-US" smtClean="0"/>
              <a:t>18</a:t>
            </a:fld>
            <a:endParaRPr lang="en-US" dirty="0"/>
          </a:p>
        </p:txBody>
      </p:sp>
      <p:pic>
        <p:nvPicPr>
          <p:cNvPr id="9" name="Picture 2">
            <a:extLst>
              <a:ext uri="{FF2B5EF4-FFF2-40B4-BE49-F238E27FC236}">
                <a16:creationId xmlns:a16="http://schemas.microsoft.com/office/drawing/2014/main" id="{94CCFE53-058F-E6C6-6FA0-BD50AAD4D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5293" y="2365356"/>
            <a:ext cx="11221413" cy="30017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C71FCE7-72C6-7CF9-8808-828E1AAAEC94}"/>
              </a:ext>
            </a:extLst>
          </p:cNvPr>
          <p:cNvSpPr txBox="1"/>
          <p:nvPr/>
        </p:nvSpPr>
        <p:spPr>
          <a:xfrm>
            <a:off x="245970" y="5992600"/>
            <a:ext cx="6071710" cy="215444"/>
          </a:xfrm>
          <a:prstGeom prst="rect">
            <a:avLst/>
          </a:prstGeom>
          <a:noFill/>
        </p:spPr>
        <p:txBody>
          <a:bodyPr wrap="square" rtlCol="0">
            <a:spAutoFit/>
          </a:bodyPr>
          <a:lstStyle/>
          <a:p>
            <a:r>
              <a:rPr lang="en-US" sz="800" i="1" kern="100" dirty="0">
                <a:latin typeface="Times New Roman" panose="02020603050405020304" pitchFamily="18" charset="0"/>
                <a:ea typeface="Times New Roman" panose="02020603050405020304" pitchFamily="18" charset="0"/>
                <a:cs typeface="Times New Roman" panose="02020603050405020304" pitchFamily="18" charset="0"/>
              </a:rPr>
              <a:t>Background: Markov Transient Times</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(n.d.), </a:t>
            </a:r>
            <a:r>
              <a:rPr lang="en-US" sz="800" kern="100" dirty="0" err="1">
                <a:latin typeface="Times New Roman" panose="02020603050405020304" pitchFamily="18" charset="0"/>
                <a:ea typeface="Times New Roman" panose="02020603050405020304" pitchFamily="18" charset="0"/>
                <a:cs typeface="Times New Roman" panose="02020603050405020304" pitchFamily="18" charset="0"/>
              </a:rPr>
              <a:t>ProteinLens</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hlinkClick r:id="rId4"/>
              </a:rPr>
              <a:t>https://www.proteinlens.io/webserver/background</a:t>
            </a:r>
            <a:r>
              <a:rPr lang="en-US" sz="800" kern="100" dirty="0">
                <a:latin typeface="Times New Roman" panose="02020603050405020304" pitchFamily="18" charset="0"/>
                <a:ea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15941559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D2DC-8C13-0BA6-2AD4-2340124B8802}"/>
              </a:ext>
            </a:extLst>
          </p:cNvPr>
          <p:cNvSpPr>
            <a:spLocks noGrp="1"/>
          </p:cNvSpPr>
          <p:nvPr>
            <p:ph type="title"/>
          </p:nvPr>
        </p:nvSpPr>
        <p:spPr/>
        <p:txBody>
          <a:bodyPr/>
          <a:lstStyle/>
          <a:p>
            <a:r>
              <a:rPr lang="en-US" dirty="0"/>
              <a:t>Testing regulatory sites (</a:t>
            </a:r>
            <a:r>
              <a:rPr lang="en-US" dirty="0" err="1"/>
              <a:t>AlloSigMA</a:t>
            </a:r>
            <a:r>
              <a:rPr lang="en-US" dirty="0"/>
              <a:t>)</a:t>
            </a:r>
          </a:p>
        </p:txBody>
      </p:sp>
      <p:sp>
        <p:nvSpPr>
          <p:cNvPr id="7" name="Footer Placeholder 6">
            <a:extLst>
              <a:ext uri="{FF2B5EF4-FFF2-40B4-BE49-F238E27FC236}">
                <a16:creationId xmlns:a16="http://schemas.microsoft.com/office/drawing/2014/main" id="{86DB7804-1B7B-EEEB-7BEA-058DD3880C71}"/>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72D68D48-F114-4AD4-FD9A-BE081E83B12E}"/>
              </a:ext>
            </a:extLst>
          </p:cNvPr>
          <p:cNvSpPr>
            <a:spLocks noGrp="1"/>
          </p:cNvSpPr>
          <p:nvPr>
            <p:ph type="sldNum" sz="quarter" idx="12"/>
          </p:nvPr>
        </p:nvSpPr>
        <p:spPr/>
        <p:txBody>
          <a:bodyPr/>
          <a:lstStyle/>
          <a:p>
            <a:fld id="{F91729D4-A164-47A3-830D-E792BCE699E4}" type="slidenum">
              <a:rPr lang="en-US" smtClean="0"/>
              <a:t>19</a:t>
            </a:fld>
            <a:endParaRPr lang="en-US" dirty="0"/>
          </a:p>
        </p:txBody>
      </p:sp>
      <p:pic>
        <p:nvPicPr>
          <p:cNvPr id="9" name="Picture 8">
            <a:extLst>
              <a:ext uri="{FF2B5EF4-FFF2-40B4-BE49-F238E27FC236}">
                <a16:creationId xmlns:a16="http://schemas.microsoft.com/office/drawing/2014/main" id="{7F79798E-82D3-59FE-BDAC-7FF54DB52F73}"/>
              </a:ext>
            </a:extLst>
          </p:cNvPr>
          <p:cNvPicPr>
            <a:picLocks noChangeAspect="1"/>
          </p:cNvPicPr>
          <p:nvPr/>
        </p:nvPicPr>
        <p:blipFill>
          <a:blip r:embed="rId3"/>
          <a:stretch>
            <a:fillRect/>
          </a:stretch>
        </p:blipFill>
        <p:spPr>
          <a:xfrm>
            <a:off x="8761412" y="3321797"/>
            <a:ext cx="2731199" cy="2697892"/>
          </a:xfrm>
          <a:prstGeom prst="rect">
            <a:avLst/>
          </a:prstGeom>
        </p:spPr>
      </p:pic>
      <p:pic>
        <p:nvPicPr>
          <p:cNvPr id="10" name="Picture 9">
            <a:extLst>
              <a:ext uri="{FF2B5EF4-FFF2-40B4-BE49-F238E27FC236}">
                <a16:creationId xmlns:a16="http://schemas.microsoft.com/office/drawing/2014/main" id="{20DF1CE7-F920-E303-5752-E327F6FC7C6C}"/>
              </a:ext>
            </a:extLst>
          </p:cNvPr>
          <p:cNvPicPr>
            <a:picLocks noChangeAspect="1"/>
          </p:cNvPicPr>
          <p:nvPr/>
        </p:nvPicPr>
        <p:blipFill>
          <a:blip r:embed="rId4"/>
          <a:stretch>
            <a:fillRect/>
          </a:stretch>
        </p:blipFill>
        <p:spPr>
          <a:xfrm>
            <a:off x="379412" y="2590800"/>
            <a:ext cx="4572000" cy="2697892"/>
          </a:xfrm>
          <a:prstGeom prst="rect">
            <a:avLst/>
          </a:prstGeom>
        </p:spPr>
      </p:pic>
      <p:sp>
        <p:nvSpPr>
          <p:cNvPr id="11" name="Arrow: Right 10">
            <a:extLst>
              <a:ext uri="{FF2B5EF4-FFF2-40B4-BE49-F238E27FC236}">
                <a16:creationId xmlns:a16="http://schemas.microsoft.com/office/drawing/2014/main" id="{DE72C130-EAB9-26D7-270F-2EC0FB255F48}"/>
              </a:ext>
            </a:extLst>
          </p:cNvPr>
          <p:cNvSpPr/>
          <p:nvPr/>
        </p:nvSpPr>
        <p:spPr>
          <a:xfrm>
            <a:off x="5180012" y="3429000"/>
            <a:ext cx="2123459" cy="10138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up of a graph&#10;&#10;Description automatically generated">
            <a:extLst>
              <a:ext uri="{FF2B5EF4-FFF2-40B4-BE49-F238E27FC236}">
                <a16:creationId xmlns:a16="http://schemas.microsoft.com/office/drawing/2014/main" id="{B16D243F-1C89-67B3-63EC-A678B4F6EC4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25" t="1" r="1424" b="1"/>
          <a:stretch/>
        </p:blipFill>
        <p:spPr>
          <a:xfrm>
            <a:off x="7524621" y="1905000"/>
            <a:ext cx="2227391" cy="2001016"/>
          </a:xfrm>
          <a:prstGeom prst="rect">
            <a:avLst/>
          </a:prstGeom>
        </p:spPr>
      </p:pic>
    </p:spTree>
    <p:extLst>
      <p:ext uri="{BB962C8B-B14F-4D97-AF65-F5344CB8AC3E}">
        <p14:creationId xmlns:p14="http://schemas.microsoft.com/office/powerpoint/2010/main" val="4645590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a:solidFill>
                  <a:schemeClr val="tx1"/>
                </a:solidFill>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0" y="1825625"/>
            <a:ext cx="5393361" cy="435133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u="sng" dirty="0">
                <a:solidFill>
                  <a:schemeClr val="tx1"/>
                </a:solidFill>
              </a:rPr>
              <a:t>Background</a:t>
            </a:r>
          </a:p>
          <a:p>
            <a:pPr indent="-228600">
              <a:lnSpc>
                <a:spcPct val="90000"/>
              </a:lnSpc>
              <a:spcAft>
                <a:spcPts val="600"/>
              </a:spcAft>
              <a:buFont typeface="Arial" panose="020B0604020202020204" pitchFamily="34" charset="0"/>
              <a:buChar char="•"/>
            </a:pPr>
            <a:r>
              <a:rPr lang="en-US" dirty="0">
                <a:solidFill>
                  <a:schemeClr val="tx1"/>
                </a:solidFill>
              </a:rPr>
              <a:t>Computational Methods</a:t>
            </a:r>
          </a:p>
          <a:p>
            <a:pPr indent="-228600">
              <a:lnSpc>
                <a:spcPct val="90000"/>
              </a:lnSpc>
              <a:spcAft>
                <a:spcPts val="600"/>
              </a:spcAft>
              <a:buFont typeface="Arial" panose="020B0604020202020204" pitchFamily="34" charset="0"/>
              <a:buChar char="•"/>
            </a:pPr>
            <a:r>
              <a:rPr lang="en-US" dirty="0">
                <a:solidFill>
                  <a:schemeClr val="tx1"/>
                </a:solidFill>
              </a:rPr>
              <a:t>Data and Results</a:t>
            </a:r>
          </a:p>
          <a:p>
            <a:pPr indent="-228600">
              <a:lnSpc>
                <a:spcPct val="90000"/>
              </a:lnSpc>
              <a:spcAft>
                <a:spcPts val="600"/>
              </a:spcAft>
              <a:buFont typeface="Arial" panose="020B0604020202020204" pitchFamily="34" charset="0"/>
              <a:buChar char="•"/>
            </a:pPr>
            <a:r>
              <a:rPr lang="en-US" dirty="0">
                <a:solidFill>
                  <a:schemeClr val="tx1"/>
                </a:solidFill>
              </a:rPr>
              <a:t>Discussion</a:t>
            </a:r>
          </a:p>
          <a:p>
            <a:pPr indent="-228600">
              <a:lnSpc>
                <a:spcPct val="90000"/>
              </a:lnSpc>
              <a:spcAft>
                <a:spcPts val="600"/>
              </a:spcAft>
              <a:buFont typeface="Arial" panose="020B0604020202020204" pitchFamily="34" charset="0"/>
              <a:buChar char="•"/>
            </a:pPr>
            <a:r>
              <a:rPr lang="en-US" dirty="0">
                <a:solidFill>
                  <a:schemeClr val="tx1"/>
                </a:solidFill>
              </a:rPr>
              <a:t>Next Steps</a:t>
            </a:r>
          </a:p>
          <a:p>
            <a:pPr indent="-228600">
              <a:lnSpc>
                <a:spcPct val="90000"/>
              </a:lnSpc>
              <a:spcAft>
                <a:spcPts val="600"/>
              </a:spcAft>
              <a:buFont typeface="Arial" panose="020B0604020202020204" pitchFamily="34" charset="0"/>
              <a:buChar char="•"/>
            </a:pPr>
            <a:endParaRPr lang="en-US" dirty="0">
              <a:solidFill>
                <a:schemeClr val="tx1"/>
              </a:solidFill>
            </a:endParaRPr>
          </a:p>
        </p:txBody>
      </p:sp>
      <p:pic>
        <p:nvPicPr>
          <p:cNvPr id="11" name="Picture 10" descr="A white wire mesh with several spheres in it&#10;&#10;Description automatically generated">
            <a:extLst>
              <a:ext uri="{FF2B5EF4-FFF2-40B4-BE49-F238E27FC236}">
                <a16:creationId xmlns:a16="http://schemas.microsoft.com/office/drawing/2014/main" id="{BE0BFD2A-34A8-565B-B91E-DD79C7538170}"/>
              </a:ext>
            </a:extLst>
          </p:cNvPr>
          <p:cNvPicPr>
            <a:picLocks noChangeAspect="1"/>
          </p:cNvPicPr>
          <p:nvPr/>
        </p:nvPicPr>
        <p:blipFill rotWithShape="1">
          <a:blip r:embed="rId2"/>
          <a:srcRect r="725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2</a:t>
            </a:fld>
            <a:endParaRPr lang="en-US" sz="1200" cap="none" spc="0">
              <a:solidFill>
                <a:prstClr val="black">
                  <a:tint val="75000"/>
                </a:prstClr>
              </a:solidFill>
              <a:latin typeface="Calibri" panose="020F0502020204030204"/>
            </a:endParaRPr>
          </a:p>
        </p:txBody>
      </p:sp>
      <p:sp>
        <p:nvSpPr>
          <p:cNvPr id="34"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042239"/>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B52348-CE83-EB58-C9BE-601F9E989370}"/>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1900">
                <a:solidFill>
                  <a:schemeClr val="tx1"/>
                </a:solidFill>
              </a:rPr>
              <a:t>AllosigMA Predicts conformational changes in response to probe binding</a:t>
            </a:r>
          </a:p>
        </p:txBody>
      </p:sp>
      <p:grpSp>
        <p:nvGrpSpPr>
          <p:cNvPr id="20" name="Group 1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0">
            <a:extLst>
              <a:ext uri="{FF2B5EF4-FFF2-40B4-BE49-F238E27FC236}">
                <a16:creationId xmlns:a16="http://schemas.microsoft.com/office/drawing/2014/main" id="{8E430DD9-04DE-6CB1-C323-14343B244A59}"/>
              </a:ext>
            </a:extLst>
          </p:cNvPr>
          <p:cNvSpPr>
            <a:spLocks noGrp="1"/>
          </p:cNvSpPr>
          <p:nvPr>
            <p:ph type="body" sz="quarter" idx="16"/>
          </p:nvPr>
        </p:nvSpPr>
        <p:spPr>
          <a:xfrm>
            <a:off x="590719" y="2330505"/>
            <a:ext cx="4559425" cy="3979585"/>
          </a:xfr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a:solidFill>
                  <a:schemeClr val="tx1"/>
                </a:solidFill>
              </a:rPr>
              <a:t>Δg</a:t>
            </a:r>
            <a:r>
              <a:rPr lang="en-US" baseline="-25000">
                <a:solidFill>
                  <a:schemeClr val="tx1"/>
                </a:solidFill>
              </a:rPr>
              <a:t>i</a:t>
            </a:r>
            <a:r>
              <a:rPr lang="en-US">
                <a:solidFill>
                  <a:schemeClr val="tx1"/>
                </a:solidFill>
              </a:rPr>
              <a:t> &gt; 0 → positive allosteric modulator</a:t>
            </a:r>
          </a:p>
          <a:p>
            <a:pPr indent="-228600">
              <a:lnSpc>
                <a:spcPct val="90000"/>
              </a:lnSpc>
              <a:spcAft>
                <a:spcPts val="600"/>
              </a:spcAft>
              <a:buFont typeface="Arial" panose="020B0604020202020204" pitchFamily="34" charset="0"/>
              <a:buChar char="•"/>
            </a:pPr>
            <a:r>
              <a:rPr lang="en-US">
                <a:solidFill>
                  <a:schemeClr val="tx1"/>
                </a:solidFill>
              </a:rPr>
              <a:t>Δg</a:t>
            </a:r>
            <a:r>
              <a:rPr lang="en-US" baseline="-25000">
                <a:solidFill>
                  <a:schemeClr val="tx1"/>
                </a:solidFill>
              </a:rPr>
              <a:t>i</a:t>
            </a:r>
            <a:r>
              <a:rPr lang="en-US">
                <a:solidFill>
                  <a:schemeClr val="tx1"/>
                </a:solidFill>
              </a:rPr>
              <a:t> &lt; 0 → negative allosteric modulator</a:t>
            </a:r>
          </a:p>
          <a:p>
            <a:pPr indent="-228600">
              <a:lnSpc>
                <a:spcPct val="90000"/>
              </a:lnSpc>
              <a:spcAft>
                <a:spcPts val="600"/>
              </a:spcAft>
              <a:buFont typeface="Arial" panose="020B0604020202020204" pitchFamily="34" charset="0"/>
              <a:buChar char="•"/>
            </a:pPr>
            <a:r>
              <a:rPr lang="en-US">
                <a:solidFill>
                  <a:schemeClr val="tx1"/>
                </a:solidFill>
              </a:rPr>
              <a:t>Negative Δg</a:t>
            </a:r>
            <a:r>
              <a:rPr lang="en-US" baseline="-25000">
                <a:solidFill>
                  <a:schemeClr val="tx1"/>
                </a:solidFill>
              </a:rPr>
              <a:t>i</a:t>
            </a:r>
            <a:r>
              <a:rPr lang="en-US">
                <a:solidFill>
                  <a:schemeClr val="tx1"/>
                </a:solidFill>
              </a:rPr>
              <a:t> indicates potentially stabilizing effect</a:t>
            </a:r>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C1E4ADC-92EC-B871-0E3F-0C011DC77D87}"/>
              </a:ext>
            </a:extLst>
          </p:cNvPr>
          <p:cNvPicPr>
            <a:picLocks noChangeAspect="1"/>
          </p:cNvPicPr>
          <p:nvPr/>
        </p:nvPicPr>
        <p:blipFill rotWithShape="1">
          <a:blip r:embed="rId3"/>
          <a:srcRect r="4" b="1838"/>
          <a:stretch/>
        </p:blipFill>
        <p:spPr>
          <a:xfrm>
            <a:off x="5977788" y="799352"/>
            <a:ext cx="5425410" cy="5259296"/>
          </a:xfrm>
          <a:prstGeom prst="rect">
            <a:avLst/>
          </a:prstGeom>
        </p:spPr>
      </p:pic>
      <p:sp>
        <p:nvSpPr>
          <p:cNvPr id="7" name="Footer Placeholder 6">
            <a:extLst>
              <a:ext uri="{FF2B5EF4-FFF2-40B4-BE49-F238E27FC236}">
                <a16:creationId xmlns:a16="http://schemas.microsoft.com/office/drawing/2014/main" id="{C892BBF8-CAB0-2F5E-BF23-04EA9E2E49EA}"/>
              </a:ext>
            </a:extLst>
          </p:cNvPr>
          <p:cNvSpPr>
            <a:spLocks noGrp="1"/>
          </p:cNvSpPr>
          <p:nvPr>
            <p:ph type="ftr" sz="quarter" idx="11"/>
          </p:nvPr>
        </p:nvSpPr>
        <p:spPr>
          <a:xfrm>
            <a:off x="5685810" y="6492240"/>
            <a:ext cx="3050866" cy="365125"/>
          </a:xfrm>
        </p:spPr>
        <p:txBody>
          <a:bodyPr vert="horz" lIns="91440" tIns="45720" rIns="91440" bIns="45720" rtlCol="0" anchor="ctr">
            <a:normAutofit/>
          </a:bodyPr>
          <a:lstStyle/>
          <a:p>
            <a:pPr algn="l">
              <a:spcAft>
                <a:spcPts val="600"/>
              </a:spcAft>
              <a:defRPr/>
            </a:pPr>
            <a:r>
              <a:rPr lang="en-US" sz="1200" kern="1200" cap="none" spc="0">
                <a:solidFill>
                  <a:prstClr val="black">
                    <a:tint val="75000"/>
                  </a:prstClr>
                </a:solidFill>
                <a:latin typeface="Calibri" panose="020F0502020204030204"/>
                <a:ea typeface="+mn-ea"/>
                <a:cs typeface="+mn-cs"/>
              </a:rPr>
              <a:t>R. M. Womack</a:t>
            </a:r>
          </a:p>
        </p:txBody>
      </p:sp>
      <p:sp>
        <p:nvSpPr>
          <p:cNvPr id="8" name="Slide Number Placeholder 7">
            <a:extLst>
              <a:ext uri="{FF2B5EF4-FFF2-40B4-BE49-F238E27FC236}">
                <a16:creationId xmlns:a16="http://schemas.microsoft.com/office/drawing/2014/main" id="{50B4C0EA-4926-6627-CE3D-BDFC1BCD1026}"/>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20</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5873653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5EC5C-2DBE-859B-3645-8A5E68C44206}"/>
              </a:ext>
            </a:extLst>
          </p:cNvPr>
          <p:cNvSpPr>
            <a:spLocks noGrp="1"/>
          </p:cNvSpPr>
          <p:nvPr>
            <p:ph type="title"/>
          </p:nvPr>
        </p:nvSpPr>
        <p:spPr>
          <a:xfrm>
            <a:off x="841248" y="365760"/>
            <a:ext cx="10515600" cy="1325880"/>
          </a:xfrm>
        </p:spPr>
        <p:txBody>
          <a:bodyPr anchor="ctr">
            <a:normAutofit/>
          </a:bodyPr>
          <a:lstStyle/>
          <a:p>
            <a:r>
              <a:rPr lang="en-US" dirty="0"/>
              <a:t>Data analysis &amp; Verification of Methods</a:t>
            </a:r>
          </a:p>
        </p:txBody>
      </p:sp>
      <p:sp>
        <p:nvSpPr>
          <p:cNvPr id="7" name="Footer Placeholder 6">
            <a:extLst>
              <a:ext uri="{FF2B5EF4-FFF2-40B4-BE49-F238E27FC236}">
                <a16:creationId xmlns:a16="http://schemas.microsoft.com/office/drawing/2014/main" id="{6156F9F4-9B6B-C9CF-7E47-35DF0591EB82}"/>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a:t>R. M. Womack</a:t>
            </a:r>
          </a:p>
        </p:txBody>
      </p:sp>
      <p:sp>
        <p:nvSpPr>
          <p:cNvPr id="8" name="Slide Number Placeholder 7">
            <a:extLst>
              <a:ext uri="{FF2B5EF4-FFF2-40B4-BE49-F238E27FC236}">
                <a16:creationId xmlns:a16="http://schemas.microsoft.com/office/drawing/2014/main" id="{44F84B04-A97F-40E1-B776-9405DAF034D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21</a:t>
            </a:fld>
            <a:endParaRPr lang="en-US"/>
          </a:p>
        </p:txBody>
      </p:sp>
      <p:pic>
        <p:nvPicPr>
          <p:cNvPr id="10" name="Picture 9" descr="A screen shot of a computer&#10;&#10;Description automatically generated">
            <a:extLst>
              <a:ext uri="{FF2B5EF4-FFF2-40B4-BE49-F238E27FC236}">
                <a16:creationId xmlns:a16="http://schemas.microsoft.com/office/drawing/2014/main" id="{191D8B83-4186-A623-24A7-EF3D73BFBAEA}"/>
              </a:ext>
            </a:extLst>
          </p:cNvPr>
          <p:cNvPicPr>
            <a:picLocks noChangeAspect="1"/>
          </p:cNvPicPr>
          <p:nvPr/>
        </p:nvPicPr>
        <p:blipFill rotWithShape="1">
          <a:blip r:embed="rId3"/>
          <a:srcRect t="21423" r="2" b="28203"/>
          <a:stretch/>
        </p:blipFill>
        <p:spPr>
          <a:xfrm>
            <a:off x="841248" y="1882140"/>
            <a:ext cx="5162550" cy="4352544"/>
          </a:xfrm>
          <a:prstGeom prst="rect">
            <a:avLst/>
          </a:prstGeom>
          <a:noFill/>
        </p:spPr>
      </p:pic>
      <p:pic>
        <p:nvPicPr>
          <p:cNvPr id="9" name="Picture 8" descr="A screen shot of a computer program&#10;&#10;Description automatically generated">
            <a:extLst>
              <a:ext uri="{FF2B5EF4-FFF2-40B4-BE49-F238E27FC236}">
                <a16:creationId xmlns:a16="http://schemas.microsoft.com/office/drawing/2014/main" id="{7A2CB706-C965-645A-7CE4-79A4CABE63B5}"/>
              </a:ext>
            </a:extLst>
          </p:cNvPr>
          <p:cNvPicPr>
            <a:picLocks noChangeAspect="1"/>
          </p:cNvPicPr>
          <p:nvPr/>
        </p:nvPicPr>
        <p:blipFill rotWithShape="1">
          <a:blip r:embed="rId4"/>
          <a:srcRect t="12699" r="1" b="12899"/>
          <a:stretch/>
        </p:blipFill>
        <p:spPr>
          <a:xfrm>
            <a:off x="6194298" y="1882140"/>
            <a:ext cx="5162550" cy="4352544"/>
          </a:xfrm>
          <a:prstGeom prst="rect">
            <a:avLst/>
          </a:prstGeom>
          <a:noFill/>
        </p:spPr>
      </p:pic>
    </p:spTree>
    <p:extLst>
      <p:ext uri="{BB962C8B-B14F-4D97-AF65-F5344CB8AC3E}">
        <p14:creationId xmlns:p14="http://schemas.microsoft.com/office/powerpoint/2010/main" val="1480597218"/>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a:solidFill>
                  <a:schemeClr val="tx1"/>
                </a:solidFill>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0" y="1825625"/>
            <a:ext cx="5393361" cy="435133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Background</a:t>
            </a:r>
          </a:p>
          <a:p>
            <a:pPr indent="-228600">
              <a:lnSpc>
                <a:spcPct val="90000"/>
              </a:lnSpc>
              <a:spcAft>
                <a:spcPts val="600"/>
              </a:spcAft>
              <a:buFont typeface="Arial" panose="020B0604020202020204" pitchFamily="34" charset="0"/>
              <a:buChar char="•"/>
            </a:pPr>
            <a:r>
              <a:rPr lang="en-US" dirty="0">
                <a:solidFill>
                  <a:schemeClr val="tx1"/>
                </a:solidFill>
              </a:rPr>
              <a:t>Computational Methods</a:t>
            </a:r>
          </a:p>
          <a:p>
            <a:pPr indent="-228600">
              <a:lnSpc>
                <a:spcPct val="90000"/>
              </a:lnSpc>
              <a:spcAft>
                <a:spcPts val="600"/>
              </a:spcAft>
              <a:buFont typeface="Arial" panose="020B0604020202020204" pitchFamily="34" charset="0"/>
              <a:buChar char="•"/>
            </a:pPr>
            <a:r>
              <a:rPr lang="en-US" b="1" u="sng" dirty="0">
                <a:solidFill>
                  <a:schemeClr val="tx1"/>
                </a:solidFill>
              </a:rPr>
              <a:t>Data and Results</a:t>
            </a:r>
          </a:p>
          <a:p>
            <a:pPr indent="-228600">
              <a:lnSpc>
                <a:spcPct val="90000"/>
              </a:lnSpc>
              <a:spcAft>
                <a:spcPts val="600"/>
              </a:spcAft>
              <a:buFont typeface="Arial" panose="020B0604020202020204" pitchFamily="34" charset="0"/>
              <a:buChar char="•"/>
            </a:pPr>
            <a:r>
              <a:rPr lang="en-US" dirty="0">
                <a:solidFill>
                  <a:schemeClr val="tx1"/>
                </a:solidFill>
              </a:rPr>
              <a:t>Discussion</a:t>
            </a:r>
          </a:p>
          <a:p>
            <a:pPr indent="-228600">
              <a:lnSpc>
                <a:spcPct val="90000"/>
              </a:lnSpc>
              <a:spcAft>
                <a:spcPts val="600"/>
              </a:spcAft>
              <a:buFont typeface="Arial" panose="020B0604020202020204" pitchFamily="34" charset="0"/>
              <a:buChar char="•"/>
            </a:pPr>
            <a:r>
              <a:rPr lang="en-US" dirty="0">
                <a:solidFill>
                  <a:schemeClr val="tx1"/>
                </a:solidFill>
              </a:rPr>
              <a:t>Next Steps</a:t>
            </a:r>
          </a:p>
          <a:p>
            <a:pPr indent="-228600">
              <a:lnSpc>
                <a:spcPct val="90000"/>
              </a:lnSpc>
              <a:spcAft>
                <a:spcPts val="600"/>
              </a:spcAft>
              <a:buFont typeface="Arial" panose="020B0604020202020204" pitchFamily="34" charset="0"/>
              <a:buChar char="•"/>
            </a:pPr>
            <a:endParaRPr lang="en-US" dirty="0">
              <a:solidFill>
                <a:schemeClr val="tx1"/>
              </a:solidFill>
            </a:endParaRPr>
          </a:p>
        </p:txBody>
      </p:sp>
      <p:pic>
        <p:nvPicPr>
          <p:cNvPr id="11" name="Picture 10" descr="A white wire mesh with several spheres in it&#10;&#10;Description automatically generated">
            <a:extLst>
              <a:ext uri="{FF2B5EF4-FFF2-40B4-BE49-F238E27FC236}">
                <a16:creationId xmlns:a16="http://schemas.microsoft.com/office/drawing/2014/main" id="{BE0BFD2A-34A8-565B-B91E-DD79C7538170}"/>
              </a:ext>
            </a:extLst>
          </p:cNvPr>
          <p:cNvPicPr>
            <a:picLocks noChangeAspect="1"/>
          </p:cNvPicPr>
          <p:nvPr/>
        </p:nvPicPr>
        <p:blipFill rotWithShape="1">
          <a:blip r:embed="rId2"/>
          <a:srcRect r="725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22</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3479733769"/>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A9B778-976A-52D7-4B8F-EF78CD9037AA}"/>
              </a:ext>
            </a:extLst>
          </p:cNvPr>
          <p:cNvSpPr>
            <a:spLocks noGrp="1"/>
          </p:cNvSpPr>
          <p:nvPr>
            <p:ph type="title"/>
          </p:nvPr>
        </p:nvSpPr>
        <p:spPr>
          <a:xfrm>
            <a:off x="841248" y="365760"/>
            <a:ext cx="10515600" cy="1325880"/>
          </a:xfrm>
        </p:spPr>
        <p:txBody>
          <a:bodyPr anchor="ctr">
            <a:normAutofit/>
          </a:bodyPr>
          <a:lstStyle/>
          <a:p>
            <a:r>
              <a:rPr lang="en-US" dirty="0"/>
              <a:t>V189I and V203I identified as mutations of interest</a:t>
            </a:r>
          </a:p>
        </p:txBody>
      </p:sp>
      <p:sp>
        <p:nvSpPr>
          <p:cNvPr id="4" name="Footer Placeholder 3">
            <a:extLst>
              <a:ext uri="{FF2B5EF4-FFF2-40B4-BE49-F238E27FC236}">
                <a16:creationId xmlns:a16="http://schemas.microsoft.com/office/drawing/2014/main" id="{8B980319-5F60-BC18-B7EC-4395675D45F5}"/>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dirty="0"/>
              <a:t>R. M. Womack</a:t>
            </a:r>
          </a:p>
        </p:txBody>
      </p:sp>
      <p:sp>
        <p:nvSpPr>
          <p:cNvPr id="7" name="Slide Number Placeholder 6">
            <a:extLst>
              <a:ext uri="{FF2B5EF4-FFF2-40B4-BE49-F238E27FC236}">
                <a16:creationId xmlns:a16="http://schemas.microsoft.com/office/drawing/2014/main" id="{7A6996DB-157C-F804-9A73-7B1EBD922DFA}"/>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23</a:t>
            </a:fld>
            <a:endParaRPr lang="en-US"/>
          </a:p>
        </p:txBody>
      </p:sp>
      <p:graphicFrame>
        <p:nvGraphicFramePr>
          <p:cNvPr id="13" name="Table 12">
            <a:extLst>
              <a:ext uri="{FF2B5EF4-FFF2-40B4-BE49-F238E27FC236}">
                <a16:creationId xmlns:a16="http://schemas.microsoft.com/office/drawing/2014/main" id="{9D1593EB-C3A9-A96D-B488-3C5AD2A48544}"/>
              </a:ext>
            </a:extLst>
          </p:cNvPr>
          <p:cNvGraphicFramePr>
            <a:graphicFrameLocks noGrp="1"/>
          </p:cNvGraphicFramePr>
          <p:nvPr>
            <p:extLst>
              <p:ext uri="{D42A27DB-BD31-4B8C-83A1-F6EECF244321}">
                <p14:modId xmlns:p14="http://schemas.microsoft.com/office/powerpoint/2010/main" val="1822210289"/>
              </p:ext>
            </p:extLst>
          </p:nvPr>
        </p:nvGraphicFramePr>
        <p:xfrm>
          <a:off x="2084943" y="2505294"/>
          <a:ext cx="8028210" cy="3106238"/>
        </p:xfrm>
        <a:graphic>
          <a:graphicData uri="http://schemas.openxmlformats.org/drawingml/2006/table">
            <a:tbl>
              <a:tblPr firstRow="1" firstCol="1" bandRow="1">
                <a:tableStyleId>{5C22544A-7EE6-4342-B048-85BDC9FD1C3A}</a:tableStyleId>
              </a:tblPr>
              <a:tblGrid>
                <a:gridCol w="2272743">
                  <a:extLst>
                    <a:ext uri="{9D8B030D-6E8A-4147-A177-3AD203B41FA5}">
                      <a16:colId xmlns:a16="http://schemas.microsoft.com/office/drawing/2014/main" val="1036325228"/>
                    </a:ext>
                  </a:extLst>
                </a:gridCol>
                <a:gridCol w="3066066">
                  <a:extLst>
                    <a:ext uri="{9D8B030D-6E8A-4147-A177-3AD203B41FA5}">
                      <a16:colId xmlns:a16="http://schemas.microsoft.com/office/drawing/2014/main" val="3433585032"/>
                    </a:ext>
                  </a:extLst>
                </a:gridCol>
                <a:gridCol w="2689401">
                  <a:extLst>
                    <a:ext uri="{9D8B030D-6E8A-4147-A177-3AD203B41FA5}">
                      <a16:colId xmlns:a16="http://schemas.microsoft.com/office/drawing/2014/main" val="537219272"/>
                    </a:ext>
                  </a:extLst>
                </a:gridCol>
              </a:tblGrid>
              <a:tr h="631970">
                <a:tc rowSpan="2">
                  <a:txBody>
                    <a:bodyPr/>
                    <a:lstStyle/>
                    <a:p>
                      <a:pPr marL="0" marR="0" algn="ctr">
                        <a:lnSpc>
                          <a:spcPct val="115000"/>
                        </a:lnSpc>
                        <a:spcBef>
                          <a:spcPts val="0"/>
                        </a:spcBef>
                        <a:spcAft>
                          <a:spcPts val="0"/>
                        </a:spcAft>
                      </a:pPr>
                      <a:r>
                        <a:rPr lang="en-US" sz="3300" kern="100">
                          <a:effectLst/>
                        </a:rPr>
                        <a:t>Mutation</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nchor="ctr"/>
                </a:tc>
                <a:tc gridSpan="2">
                  <a:txBody>
                    <a:bodyPr/>
                    <a:lstStyle/>
                    <a:p>
                      <a:pPr marL="0" marR="0" algn="ctr">
                        <a:lnSpc>
                          <a:spcPct val="115000"/>
                        </a:lnSpc>
                        <a:spcBef>
                          <a:spcPts val="0"/>
                        </a:spcBef>
                        <a:spcAft>
                          <a:spcPts val="0"/>
                        </a:spcAft>
                      </a:pPr>
                      <a:r>
                        <a:rPr lang="en-US" sz="3300" kern="100">
                          <a:effectLst/>
                        </a:rPr>
                        <a:t>ΔΔG Values</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nchor="ctr"/>
                </a:tc>
                <a:tc hMerge="1">
                  <a:txBody>
                    <a:bodyPr/>
                    <a:lstStyle/>
                    <a:p>
                      <a:endParaRPr lang="en-US"/>
                    </a:p>
                  </a:txBody>
                  <a:tcPr/>
                </a:tc>
                <a:extLst>
                  <a:ext uri="{0D108BD9-81ED-4DB2-BD59-A6C34878D82A}">
                    <a16:rowId xmlns:a16="http://schemas.microsoft.com/office/drawing/2014/main" val="3206736569"/>
                  </a:ext>
                </a:extLst>
              </a:tr>
              <a:tr h="1210328">
                <a:tc vMerge="1">
                  <a:txBody>
                    <a:bodyPr/>
                    <a:lstStyle/>
                    <a:p>
                      <a:endParaRPr lang="en-US"/>
                    </a:p>
                  </a:txBody>
                  <a:tcPr/>
                </a:tc>
                <a:tc>
                  <a:txBody>
                    <a:bodyPr/>
                    <a:lstStyle/>
                    <a:p>
                      <a:pPr marL="0" marR="0">
                        <a:lnSpc>
                          <a:spcPct val="115000"/>
                        </a:lnSpc>
                        <a:spcBef>
                          <a:spcPts val="0"/>
                        </a:spcBef>
                        <a:spcAft>
                          <a:spcPts val="0"/>
                        </a:spcAft>
                      </a:pPr>
                      <a:r>
                        <a:rPr lang="en-US" sz="3300" kern="100">
                          <a:effectLst/>
                        </a:rPr>
                        <a:t>1QM2 Trial 4</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tc>
                  <a:txBody>
                    <a:bodyPr/>
                    <a:lstStyle/>
                    <a:p>
                      <a:pPr marL="0" marR="0">
                        <a:lnSpc>
                          <a:spcPct val="115000"/>
                        </a:lnSpc>
                        <a:spcBef>
                          <a:spcPts val="0"/>
                        </a:spcBef>
                        <a:spcAft>
                          <a:spcPts val="0"/>
                        </a:spcAft>
                      </a:pPr>
                      <a:r>
                        <a:rPr lang="en-US" sz="3300" kern="100">
                          <a:effectLst/>
                        </a:rPr>
                        <a:t>Trial 4 with M129V</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extLst>
                  <a:ext uri="{0D108BD9-81ED-4DB2-BD59-A6C34878D82A}">
                    <a16:rowId xmlns:a16="http://schemas.microsoft.com/office/drawing/2014/main" val="3620042145"/>
                  </a:ext>
                </a:extLst>
              </a:tr>
              <a:tr h="631970">
                <a:tc>
                  <a:txBody>
                    <a:bodyPr/>
                    <a:lstStyle/>
                    <a:p>
                      <a:pPr marL="0" marR="0">
                        <a:lnSpc>
                          <a:spcPct val="115000"/>
                        </a:lnSpc>
                        <a:spcBef>
                          <a:spcPts val="0"/>
                        </a:spcBef>
                        <a:spcAft>
                          <a:spcPts val="0"/>
                        </a:spcAft>
                      </a:pPr>
                      <a:r>
                        <a:rPr lang="en-US" sz="3300" kern="100">
                          <a:effectLst/>
                        </a:rPr>
                        <a:t>V189I</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tc>
                  <a:txBody>
                    <a:bodyPr/>
                    <a:lstStyle/>
                    <a:p>
                      <a:pPr marL="0" marR="0">
                        <a:lnSpc>
                          <a:spcPct val="115000"/>
                        </a:lnSpc>
                        <a:spcBef>
                          <a:spcPts val="0"/>
                        </a:spcBef>
                        <a:spcAft>
                          <a:spcPts val="0"/>
                        </a:spcAft>
                      </a:pPr>
                      <a:r>
                        <a:rPr lang="en-US" sz="3300" kern="100">
                          <a:effectLst/>
                        </a:rPr>
                        <a:t>2.89</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tc>
                  <a:txBody>
                    <a:bodyPr/>
                    <a:lstStyle/>
                    <a:p>
                      <a:pPr marL="0" marR="0">
                        <a:lnSpc>
                          <a:spcPct val="115000"/>
                        </a:lnSpc>
                        <a:spcBef>
                          <a:spcPts val="0"/>
                        </a:spcBef>
                        <a:spcAft>
                          <a:spcPts val="0"/>
                        </a:spcAft>
                      </a:pPr>
                      <a:r>
                        <a:rPr lang="en-US" sz="3300" kern="100">
                          <a:effectLst/>
                        </a:rPr>
                        <a:t>4.87</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extLst>
                  <a:ext uri="{0D108BD9-81ED-4DB2-BD59-A6C34878D82A}">
                    <a16:rowId xmlns:a16="http://schemas.microsoft.com/office/drawing/2014/main" val="2853936098"/>
                  </a:ext>
                </a:extLst>
              </a:tr>
              <a:tr h="631970">
                <a:tc>
                  <a:txBody>
                    <a:bodyPr/>
                    <a:lstStyle/>
                    <a:p>
                      <a:pPr marL="0" marR="0">
                        <a:lnSpc>
                          <a:spcPct val="115000"/>
                        </a:lnSpc>
                        <a:spcBef>
                          <a:spcPts val="0"/>
                        </a:spcBef>
                        <a:spcAft>
                          <a:spcPts val="0"/>
                        </a:spcAft>
                      </a:pPr>
                      <a:r>
                        <a:rPr lang="en-US" sz="3300" kern="100">
                          <a:effectLst/>
                        </a:rPr>
                        <a:t>V203I</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tc>
                  <a:txBody>
                    <a:bodyPr/>
                    <a:lstStyle/>
                    <a:p>
                      <a:pPr marL="0" marR="0">
                        <a:lnSpc>
                          <a:spcPct val="115000"/>
                        </a:lnSpc>
                        <a:spcBef>
                          <a:spcPts val="0"/>
                        </a:spcBef>
                        <a:spcAft>
                          <a:spcPts val="0"/>
                        </a:spcAft>
                      </a:pPr>
                      <a:r>
                        <a:rPr lang="en-US" sz="3300" kern="100">
                          <a:effectLst/>
                        </a:rPr>
                        <a:t>1.58</a:t>
                      </a:r>
                      <a:endParaRPr lang="en-US" sz="33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tc>
                  <a:txBody>
                    <a:bodyPr/>
                    <a:lstStyle/>
                    <a:p>
                      <a:pPr marL="0" marR="0">
                        <a:lnSpc>
                          <a:spcPct val="115000"/>
                        </a:lnSpc>
                        <a:spcBef>
                          <a:spcPts val="0"/>
                        </a:spcBef>
                        <a:spcAft>
                          <a:spcPts val="0"/>
                        </a:spcAft>
                      </a:pPr>
                      <a:r>
                        <a:rPr lang="en-US" sz="3300" kern="100" dirty="0">
                          <a:effectLst/>
                        </a:rPr>
                        <a:t>3.06</a:t>
                      </a:r>
                      <a:endParaRPr lang="en-US" sz="33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188595" marR="188595" marT="0" marB="0"/>
                </a:tc>
                <a:extLst>
                  <a:ext uri="{0D108BD9-81ED-4DB2-BD59-A6C34878D82A}">
                    <a16:rowId xmlns:a16="http://schemas.microsoft.com/office/drawing/2014/main" val="164992931"/>
                  </a:ext>
                </a:extLst>
              </a:tr>
            </a:tbl>
          </a:graphicData>
        </a:graphic>
      </p:graphicFrame>
    </p:spTree>
    <p:extLst>
      <p:ext uri="{BB962C8B-B14F-4D97-AF65-F5344CB8AC3E}">
        <p14:creationId xmlns:p14="http://schemas.microsoft.com/office/powerpoint/2010/main" val="73422346"/>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DAE2-D6E3-9A0C-09A6-58DF6791D089}"/>
              </a:ext>
            </a:extLst>
          </p:cNvPr>
          <p:cNvSpPr>
            <a:spLocks noGrp="1"/>
          </p:cNvSpPr>
          <p:nvPr>
            <p:ph type="title"/>
          </p:nvPr>
        </p:nvSpPr>
        <p:spPr/>
        <p:txBody>
          <a:bodyPr/>
          <a:lstStyle/>
          <a:p>
            <a:endParaRPr lang="en-US" dirty="0"/>
          </a:p>
        </p:txBody>
      </p:sp>
      <p:sp>
        <p:nvSpPr>
          <p:cNvPr id="3" name="Footer Placeholder 2">
            <a:extLst>
              <a:ext uri="{FF2B5EF4-FFF2-40B4-BE49-F238E27FC236}">
                <a16:creationId xmlns:a16="http://schemas.microsoft.com/office/drawing/2014/main" id="{73A3A361-1200-FBCA-2304-15E5A6627DA1}"/>
              </a:ext>
            </a:extLst>
          </p:cNvPr>
          <p:cNvSpPr>
            <a:spLocks noGrp="1"/>
          </p:cNvSpPr>
          <p:nvPr>
            <p:ph type="ftr" sz="quarter" idx="11"/>
          </p:nvPr>
        </p:nvSpPr>
        <p:spPr/>
        <p:txBody>
          <a:bodyPr/>
          <a:lstStyle/>
          <a:p>
            <a:pPr>
              <a:spcAft>
                <a:spcPts val="600"/>
              </a:spcAft>
            </a:pPr>
            <a:r>
              <a:rPr lang="en-US" kern="1200" dirty="0"/>
              <a:t>R. M. Womack</a:t>
            </a:r>
          </a:p>
        </p:txBody>
      </p:sp>
      <p:sp>
        <p:nvSpPr>
          <p:cNvPr id="4" name="Slide Number Placeholder 3">
            <a:extLst>
              <a:ext uri="{FF2B5EF4-FFF2-40B4-BE49-F238E27FC236}">
                <a16:creationId xmlns:a16="http://schemas.microsoft.com/office/drawing/2014/main" id="{046A4F26-3B16-CB62-1AC1-F4BDDC19A877}"/>
              </a:ext>
            </a:extLst>
          </p:cNvPr>
          <p:cNvSpPr>
            <a:spLocks noGrp="1"/>
          </p:cNvSpPr>
          <p:nvPr>
            <p:ph type="sldNum" sz="quarter" idx="12"/>
          </p:nvPr>
        </p:nvSpPr>
        <p:spPr/>
        <p:txBody>
          <a:bodyPr/>
          <a:lstStyle/>
          <a:p>
            <a:fld id="{F91729D4-A164-47A3-830D-E792BCE699E4}" type="slidenum">
              <a:rPr lang="en-US" smtClean="0"/>
              <a:t>24</a:t>
            </a:fld>
            <a:endParaRPr lang="en-US" dirty="0"/>
          </a:p>
        </p:txBody>
      </p:sp>
      <p:pic>
        <p:nvPicPr>
          <p:cNvPr id="6" name="Picture 5" descr="A close-up of several spirals&#10;&#10;Description automatically generated">
            <a:extLst>
              <a:ext uri="{FF2B5EF4-FFF2-40B4-BE49-F238E27FC236}">
                <a16:creationId xmlns:a16="http://schemas.microsoft.com/office/drawing/2014/main" id="{30B1D738-A1EC-EFEE-F7A4-BE37661C98EF}"/>
              </a:ext>
            </a:extLst>
          </p:cNvPr>
          <p:cNvPicPr>
            <a:picLocks noChangeAspect="1"/>
          </p:cNvPicPr>
          <p:nvPr/>
        </p:nvPicPr>
        <p:blipFill>
          <a:blip r:embed="rId3"/>
          <a:stretch>
            <a:fillRect/>
          </a:stretch>
        </p:blipFill>
        <p:spPr>
          <a:xfrm>
            <a:off x="487051" y="385601"/>
            <a:ext cx="11217897" cy="6153311"/>
          </a:xfrm>
          <a:prstGeom prst="rect">
            <a:avLst/>
          </a:prstGeom>
        </p:spPr>
      </p:pic>
    </p:spTree>
    <p:extLst>
      <p:ext uri="{BB962C8B-B14F-4D97-AF65-F5344CB8AC3E}">
        <p14:creationId xmlns:p14="http://schemas.microsoft.com/office/powerpoint/2010/main" val="352760343"/>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90F91-5047-CB58-ADBD-A9A91B9713C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2500" kern="1200">
                <a:solidFill>
                  <a:srgbClr val="FFFFFF"/>
                </a:solidFill>
                <a:latin typeface="+mj-lt"/>
                <a:ea typeface="+mj-ea"/>
                <a:cs typeface="+mj-cs"/>
              </a:rPr>
              <a:t>Markov transient plot with v189 designated as source site</a:t>
            </a:r>
          </a:p>
        </p:txBody>
      </p:sp>
      <p:pic>
        <p:nvPicPr>
          <p:cNvPr id="6" name="Picture 5" descr="A graph of a graph showing a red line and green balls&#10;&#10;Description automatically generated">
            <a:extLst>
              <a:ext uri="{FF2B5EF4-FFF2-40B4-BE49-F238E27FC236}">
                <a16:creationId xmlns:a16="http://schemas.microsoft.com/office/drawing/2014/main" id="{1FFC3DE4-21A6-EE10-05B6-245A32FB0540}"/>
              </a:ext>
            </a:extLst>
          </p:cNvPr>
          <p:cNvPicPr>
            <a:picLocks noChangeAspect="1"/>
          </p:cNvPicPr>
          <p:nvPr/>
        </p:nvPicPr>
        <p:blipFill>
          <a:blip r:embed="rId3"/>
          <a:stretch>
            <a:fillRect/>
          </a:stretch>
        </p:blipFill>
        <p:spPr>
          <a:xfrm>
            <a:off x="4777316" y="1486861"/>
            <a:ext cx="6780700" cy="3881949"/>
          </a:xfrm>
          <a:prstGeom prst="rect">
            <a:avLst/>
          </a:prstGeom>
        </p:spPr>
      </p:pic>
      <p:sp>
        <p:nvSpPr>
          <p:cNvPr id="3" name="Footer Placeholder 2">
            <a:extLst>
              <a:ext uri="{FF2B5EF4-FFF2-40B4-BE49-F238E27FC236}">
                <a16:creationId xmlns:a16="http://schemas.microsoft.com/office/drawing/2014/main" id="{A4E02EA3-42E0-2C53-BBAA-D00AA30E439A}"/>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dirty="0"/>
              <a:t>R. M. Womack</a:t>
            </a:r>
          </a:p>
        </p:txBody>
      </p:sp>
      <p:sp>
        <p:nvSpPr>
          <p:cNvPr id="4" name="Slide Number Placeholder 3">
            <a:extLst>
              <a:ext uri="{FF2B5EF4-FFF2-40B4-BE49-F238E27FC236}">
                <a16:creationId xmlns:a16="http://schemas.microsoft.com/office/drawing/2014/main" id="{25B40BF3-5FEE-A97D-98A0-ACDDA7365C8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F91729D4-A164-47A3-830D-E792BCE699E4}" type="slidenum">
              <a:rPr lang="en-US" sz="1200">
                <a:solidFill>
                  <a:schemeClr val="tx1">
                    <a:alpha val="80000"/>
                  </a:schemeClr>
                </a:solidFill>
              </a:rPr>
              <a:pPr>
                <a:spcAft>
                  <a:spcPts val="600"/>
                </a:spcAft>
              </a:pPr>
              <a:t>25</a:t>
            </a:fld>
            <a:endParaRPr lang="en-US" sz="1200">
              <a:solidFill>
                <a:schemeClr val="tx1">
                  <a:alpha val="80000"/>
                </a:schemeClr>
              </a:solidFill>
            </a:endParaRPr>
          </a:p>
        </p:txBody>
      </p:sp>
      <p:sp>
        <p:nvSpPr>
          <p:cNvPr id="5" name="TextBox 4">
            <a:extLst>
              <a:ext uri="{FF2B5EF4-FFF2-40B4-BE49-F238E27FC236}">
                <a16:creationId xmlns:a16="http://schemas.microsoft.com/office/drawing/2014/main" id="{C99D14B0-441B-25BB-9022-AACAA9264C48}"/>
              </a:ext>
            </a:extLst>
          </p:cNvPr>
          <p:cNvSpPr txBox="1"/>
          <p:nvPr/>
        </p:nvSpPr>
        <p:spPr>
          <a:xfrm>
            <a:off x="6239438" y="4303451"/>
            <a:ext cx="685800" cy="369332"/>
          </a:xfrm>
          <a:prstGeom prst="rect">
            <a:avLst/>
          </a:prstGeom>
          <a:noFill/>
        </p:spPr>
        <p:txBody>
          <a:bodyPr wrap="square" rtlCol="0">
            <a:spAutoFit/>
          </a:bodyPr>
          <a:lstStyle/>
          <a:p>
            <a:r>
              <a:rPr lang="en-US" dirty="0"/>
              <a:t>V180</a:t>
            </a:r>
          </a:p>
        </p:txBody>
      </p:sp>
      <p:sp>
        <p:nvSpPr>
          <p:cNvPr id="7" name="TextBox 6">
            <a:extLst>
              <a:ext uri="{FF2B5EF4-FFF2-40B4-BE49-F238E27FC236}">
                <a16:creationId xmlns:a16="http://schemas.microsoft.com/office/drawing/2014/main" id="{64CF824B-DD22-2D15-7518-564ECD384DD4}"/>
              </a:ext>
            </a:extLst>
          </p:cNvPr>
          <p:cNvSpPr txBox="1"/>
          <p:nvPr/>
        </p:nvSpPr>
        <p:spPr>
          <a:xfrm>
            <a:off x="6925238" y="4118785"/>
            <a:ext cx="817431" cy="369332"/>
          </a:xfrm>
          <a:prstGeom prst="rect">
            <a:avLst/>
          </a:prstGeom>
          <a:noFill/>
        </p:spPr>
        <p:txBody>
          <a:bodyPr wrap="square" rtlCol="0">
            <a:spAutoFit/>
          </a:bodyPr>
          <a:lstStyle/>
          <a:p>
            <a:r>
              <a:rPr lang="en-US" dirty="0"/>
              <a:t>G127</a:t>
            </a:r>
          </a:p>
        </p:txBody>
      </p:sp>
      <p:sp>
        <p:nvSpPr>
          <p:cNvPr id="8" name="TextBox 7">
            <a:extLst>
              <a:ext uri="{FF2B5EF4-FFF2-40B4-BE49-F238E27FC236}">
                <a16:creationId xmlns:a16="http://schemas.microsoft.com/office/drawing/2014/main" id="{5DAC5F88-78AD-2AFD-85AC-1CDA9E9709B3}"/>
              </a:ext>
            </a:extLst>
          </p:cNvPr>
          <p:cNvSpPr txBox="1"/>
          <p:nvPr/>
        </p:nvSpPr>
        <p:spPr>
          <a:xfrm>
            <a:off x="7333953" y="3564787"/>
            <a:ext cx="883680" cy="369332"/>
          </a:xfrm>
          <a:prstGeom prst="rect">
            <a:avLst/>
          </a:prstGeom>
          <a:noFill/>
        </p:spPr>
        <p:txBody>
          <a:bodyPr wrap="square" rtlCol="0">
            <a:spAutoFit/>
          </a:bodyPr>
          <a:lstStyle/>
          <a:p>
            <a:r>
              <a:rPr lang="en-US" dirty="0"/>
              <a:t>Q172</a:t>
            </a:r>
          </a:p>
        </p:txBody>
      </p:sp>
    </p:spTree>
    <p:extLst>
      <p:ext uri="{BB962C8B-B14F-4D97-AF65-F5344CB8AC3E}">
        <p14:creationId xmlns:p14="http://schemas.microsoft.com/office/powerpoint/2010/main" val="3029901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281FFA-A73A-B025-5EC9-1CDA6E32E72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r>
              <a:rPr lang="en-US" sz="2500" kern="1200">
                <a:solidFill>
                  <a:srgbClr val="FFFFFF"/>
                </a:solidFill>
                <a:latin typeface="+mj-lt"/>
                <a:ea typeface="+mj-ea"/>
                <a:cs typeface="+mj-cs"/>
              </a:rPr>
              <a:t>Markov transient plot with V203 designated as source site</a:t>
            </a:r>
          </a:p>
        </p:txBody>
      </p:sp>
      <p:pic>
        <p:nvPicPr>
          <p:cNvPr id="6" name="Picture 5" descr="A graph of a red line and a graph of a red line&#10;&#10;Description automatically generated">
            <a:extLst>
              <a:ext uri="{FF2B5EF4-FFF2-40B4-BE49-F238E27FC236}">
                <a16:creationId xmlns:a16="http://schemas.microsoft.com/office/drawing/2014/main" id="{60A6EAAC-C74B-32C5-E1AE-7E9C0018EC97}"/>
              </a:ext>
            </a:extLst>
          </p:cNvPr>
          <p:cNvPicPr>
            <a:picLocks noChangeAspect="1"/>
          </p:cNvPicPr>
          <p:nvPr/>
        </p:nvPicPr>
        <p:blipFill>
          <a:blip r:embed="rId3"/>
          <a:stretch>
            <a:fillRect/>
          </a:stretch>
        </p:blipFill>
        <p:spPr>
          <a:xfrm>
            <a:off x="4777316" y="1486861"/>
            <a:ext cx="6780700" cy="3881949"/>
          </a:xfrm>
          <a:prstGeom prst="rect">
            <a:avLst/>
          </a:prstGeom>
        </p:spPr>
      </p:pic>
      <p:sp>
        <p:nvSpPr>
          <p:cNvPr id="3" name="Footer Placeholder 2">
            <a:extLst>
              <a:ext uri="{FF2B5EF4-FFF2-40B4-BE49-F238E27FC236}">
                <a16:creationId xmlns:a16="http://schemas.microsoft.com/office/drawing/2014/main" id="{6910E551-E142-2221-B260-64BE3B6E1ACF}"/>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dirty="0"/>
              <a:t>R. M. Womack</a:t>
            </a:r>
          </a:p>
        </p:txBody>
      </p:sp>
      <p:sp>
        <p:nvSpPr>
          <p:cNvPr id="4" name="Slide Number Placeholder 3">
            <a:extLst>
              <a:ext uri="{FF2B5EF4-FFF2-40B4-BE49-F238E27FC236}">
                <a16:creationId xmlns:a16="http://schemas.microsoft.com/office/drawing/2014/main" id="{8BDE6FB9-EE41-8F0B-805B-05B8EC66090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F91729D4-A164-47A3-830D-E792BCE699E4}" type="slidenum">
              <a:rPr lang="en-US" sz="1200">
                <a:solidFill>
                  <a:schemeClr val="tx1">
                    <a:alpha val="80000"/>
                  </a:schemeClr>
                </a:solidFill>
              </a:rPr>
              <a:pPr>
                <a:spcAft>
                  <a:spcPts val="600"/>
                </a:spcAft>
              </a:pPr>
              <a:t>26</a:t>
            </a:fld>
            <a:endParaRPr lang="en-US" sz="1200">
              <a:solidFill>
                <a:schemeClr val="tx1">
                  <a:alpha val="80000"/>
                </a:schemeClr>
              </a:solidFill>
            </a:endParaRPr>
          </a:p>
        </p:txBody>
      </p:sp>
      <p:sp>
        <p:nvSpPr>
          <p:cNvPr id="5" name="TextBox 4">
            <a:extLst>
              <a:ext uri="{FF2B5EF4-FFF2-40B4-BE49-F238E27FC236}">
                <a16:creationId xmlns:a16="http://schemas.microsoft.com/office/drawing/2014/main" id="{3EC1CA7B-A8F9-6F67-C56D-71836BE811D9}"/>
              </a:ext>
            </a:extLst>
          </p:cNvPr>
          <p:cNvSpPr txBox="1"/>
          <p:nvPr/>
        </p:nvSpPr>
        <p:spPr>
          <a:xfrm>
            <a:off x="6096000" y="4329857"/>
            <a:ext cx="817430" cy="369332"/>
          </a:xfrm>
          <a:prstGeom prst="rect">
            <a:avLst/>
          </a:prstGeom>
          <a:noFill/>
        </p:spPr>
        <p:txBody>
          <a:bodyPr wrap="square" rtlCol="0">
            <a:spAutoFit/>
          </a:bodyPr>
          <a:lstStyle/>
          <a:p>
            <a:r>
              <a:rPr lang="en-US" dirty="0"/>
              <a:t>N197</a:t>
            </a:r>
          </a:p>
        </p:txBody>
      </p:sp>
      <p:sp>
        <p:nvSpPr>
          <p:cNvPr id="7" name="TextBox 6">
            <a:extLst>
              <a:ext uri="{FF2B5EF4-FFF2-40B4-BE49-F238E27FC236}">
                <a16:creationId xmlns:a16="http://schemas.microsoft.com/office/drawing/2014/main" id="{BF669747-094E-4426-3C53-3A0AD0903884}"/>
              </a:ext>
            </a:extLst>
          </p:cNvPr>
          <p:cNvSpPr txBox="1"/>
          <p:nvPr/>
        </p:nvSpPr>
        <p:spPr>
          <a:xfrm>
            <a:off x="6730422" y="4145191"/>
            <a:ext cx="817431" cy="369332"/>
          </a:xfrm>
          <a:prstGeom prst="rect">
            <a:avLst/>
          </a:prstGeom>
          <a:noFill/>
        </p:spPr>
        <p:txBody>
          <a:bodyPr wrap="square" rtlCol="0">
            <a:spAutoFit/>
          </a:bodyPr>
          <a:lstStyle/>
          <a:p>
            <a:r>
              <a:rPr lang="en-US" dirty="0"/>
              <a:t>G195</a:t>
            </a:r>
          </a:p>
        </p:txBody>
      </p:sp>
      <p:sp>
        <p:nvSpPr>
          <p:cNvPr id="8" name="TextBox 7">
            <a:extLst>
              <a:ext uri="{FF2B5EF4-FFF2-40B4-BE49-F238E27FC236}">
                <a16:creationId xmlns:a16="http://schemas.microsoft.com/office/drawing/2014/main" id="{803EE323-31BE-9B81-33A9-924ACB8B8217}"/>
              </a:ext>
            </a:extLst>
          </p:cNvPr>
          <p:cNvSpPr txBox="1"/>
          <p:nvPr/>
        </p:nvSpPr>
        <p:spPr>
          <a:xfrm>
            <a:off x="8167666" y="2695346"/>
            <a:ext cx="883680" cy="369332"/>
          </a:xfrm>
          <a:prstGeom prst="rect">
            <a:avLst/>
          </a:prstGeom>
          <a:noFill/>
        </p:spPr>
        <p:txBody>
          <a:bodyPr wrap="square" rtlCol="0">
            <a:spAutoFit/>
          </a:bodyPr>
          <a:lstStyle/>
          <a:p>
            <a:r>
              <a:rPr lang="en-US" dirty="0"/>
              <a:t>D167</a:t>
            </a:r>
          </a:p>
        </p:txBody>
      </p:sp>
    </p:spTree>
    <p:extLst>
      <p:ext uri="{BB962C8B-B14F-4D97-AF65-F5344CB8AC3E}">
        <p14:creationId xmlns:p14="http://schemas.microsoft.com/office/powerpoint/2010/main" val="6280925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4925D8-FA54-CCEC-8948-5CFDA0F3AF32}"/>
              </a:ext>
            </a:extLst>
          </p:cNvPr>
          <p:cNvSpPr>
            <a:spLocks noGrp="1"/>
          </p:cNvSpPr>
          <p:nvPr>
            <p:ph type="title"/>
          </p:nvPr>
        </p:nvSpPr>
        <p:spPr>
          <a:xfrm>
            <a:off x="838200" y="556995"/>
            <a:ext cx="10515600" cy="1133693"/>
          </a:xfrm>
        </p:spPr>
        <p:txBody>
          <a:bodyPr vert="horz" lIns="91440" tIns="45720" rIns="91440" bIns="45720" rtlCol="0" anchor="ctr">
            <a:normAutofit/>
          </a:bodyPr>
          <a:lstStyle/>
          <a:p>
            <a:pPr algn="l"/>
            <a:r>
              <a:rPr lang="en-US" sz="3600" kern="1200">
                <a:solidFill>
                  <a:schemeClr val="tx1"/>
                </a:solidFill>
                <a:latin typeface="+mj-lt"/>
                <a:ea typeface="+mj-ea"/>
                <a:cs typeface="+mj-cs"/>
              </a:rPr>
              <a:t>Mutations of interest may be regulated by residues in the same region of PrP</a:t>
            </a:r>
            <a:r>
              <a:rPr lang="en-US" sz="3600" kern="1200" baseline="30000">
                <a:solidFill>
                  <a:schemeClr val="tx1"/>
                </a:solidFill>
                <a:latin typeface="+mj-lt"/>
                <a:ea typeface="+mj-ea"/>
                <a:cs typeface="+mj-cs"/>
              </a:rPr>
              <a:t>C</a:t>
            </a:r>
            <a:endParaRPr lang="en-US" sz="3600" kern="1200">
              <a:solidFill>
                <a:schemeClr val="tx1"/>
              </a:solidFill>
              <a:latin typeface="+mj-lt"/>
              <a:ea typeface="+mj-ea"/>
              <a:cs typeface="+mj-cs"/>
            </a:endParaRPr>
          </a:p>
        </p:txBody>
      </p:sp>
      <p:sp>
        <p:nvSpPr>
          <p:cNvPr id="7" name="Footer Placeholder 6">
            <a:extLst>
              <a:ext uri="{FF2B5EF4-FFF2-40B4-BE49-F238E27FC236}">
                <a16:creationId xmlns:a16="http://schemas.microsoft.com/office/drawing/2014/main" id="{E0CA2C4B-14E8-7CB3-EB99-729E97352A98}"/>
              </a:ext>
            </a:extLst>
          </p:cNvPr>
          <p:cNvSpPr>
            <a:spLocks/>
          </p:cNvSpPr>
          <p:nvPr/>
        </p:nvSpPr>
        <p:spPr>
          <a:xfrm>
            <a:off x="4367258" y="5870165"/>
            <a:ext cx="3457483" cy="306798"/>
          </a:xfrm>
          <a:prstGeom prst="rect">
            <a:avLst/>
          </a:prstGeom>
        </p:spPr>
        <p:txBody>
          <a:bodyPr/>
          <a:lstStyle/>
          <a:p>
            <a:pPr defTabSz="768096">
              <a:spcAft>
                <a:spcPts val="504"/>
              </a:spcAft>
            </a:pPr>
            <a:r>
              <a:rPr lang="en-US" sz="840" kern="1200">
                <a:solidFill>
                  <a:srgbClr val="555555"/>
                </a:solidFill>
                <a:latin typeface="+mn-lt"/>
                <a:ea typeface="+mn-ea"/>
                <a:cs typeface="+mn-cs"/>
              </a:rPr>
              <a:t>R. M. Womack</a:t>
            </a:r>
            <a:endParaRPr lang="en-US" sz="1000" kern="1200">
              <a:solidFill>
                <a:schemeClr val="tx1">
                  <a:tint val="75000"/>
                </a:schemeClr>
              </a:solidFill>
              <a:latin typeface="+mn-lt"/>
              <a:ea typeface="+mn-ea"/>
              <a:cs typeface="+mn-cs"/>
            </a:endParaRPr>
          </a:p>
        </p:txBody>
      </p:sp>
      <p:sp>
        <p:nvSpPr>
          <p:cNvPr id="8" name="Slide Number Placeholder 7">
            <a:extLst>
              <a:ext uri="{FF2B5EF4-FFF2-40B4-BE49-F238E27FC236}">
                <a16:creationId xmlns:a16="http://schemas.microsoft.com/office/drawing/2014/main" id="{0CE5B4B9-1ABB-0C71-6B1B-7703CE8FE471}"/>
              </a:ext>
            </a:extLst>
          </p:cNvPr>
          <p:cNvSpPr>
            <a:spLocks/>
          </p:cNvSpPr>
          <p:nvPr/>
        </p:nvSpPr>
        <p:spPr>
          <a:xfrm>
            <a:off x="8208906" y="5870165"/>
            <a:ext cx="2304989" cy="306798"/>
          </a:xfrm>
          <a:prstGeom prst="rect">
            <a:avLst/>
          </a:prstGeom>
        </p:spPr>
        <p:txBody>
          <a:bodyPr/>
          <a:lstStyle/>
          <a:p>
            <a:pPr defTabSz="768096">
              <a:spcAft>
                <a:spcPts val="600"/>
              </a:spcAft>
            </a:pPr>
            <a:fld id="{F91729D4-A164-47A3-830D-E792BCE699E4}" type="slidenum">
              <a:rPr lang="en-US" sz="1512" kern="1200">
                <a:solidFill>
                  <a:schemeClr val="tx1"/>
                </a:solidFill>
                <a:latin typeface="+mn-lt"/>
                <a:ea typeface="+mn-ea"/>
                <a:cs typeface="+mn-cs"/>
              </a:rPr>
              <a:pPr defTabSz="768096">
                <a:spcAft>
                  <a:spcPts val="600"/>
                </a:spcAft>
              </a:pPr>
              <a:t>27</a:t>
            </a:fld>
            <a:endParaRPr lang="en-US"/>
          </a:p>
        </p:txBody>
      </p:sp>
      <p:pic>
        <p:nvPicPr>
          <p:cNvPr id="10" name="Picture 9" descr="A structure of a molecule&#10;&#10;Description automatically generated with medium confidence">
            <a:extLst>
              <a:ext uri="{FF2B5EF4-FFF2-40B4-BE49-F238E27FC236}">
                <a16:creationId xmlns:a16="http://schemas.microsoft.com/office/drawing/2014/main" id="{5926024D-F67D-41CD-D985-5519E9758D38}"/>
              </a:ext>
            </a:extLst>
          </p:cNvPr>
          <p:cNvPicPr>
            <a:picLocks noChangeAspect="1"/>
          </p:cNvPicPr>
          <p:nvPr/>
        </p:nvPicPr>
        <p:blipFill>
          <a:blip r:embed="rId2"/>
          <a:stretch>
            <a:fillRect/>
          </a:stretch>
        </p:blipFill>
        <p:spPr>
          <a:xfrm>
            <a:off x="7936294" y="1825625"/>
            <a:ext cx="2804007" cy="4197938"/>
          </a:xfrm>
          <a:prstGeom prst="rect">
            <a:avLst/>
          </a:prstGeom>
        </p:spPr>
      </p:pic>
      <p:graphicFrame>
        <p:nvGraphicFramePr>
          <p:cNvPr id="11" name="Table 10">
            <a:extLst>
              <a:ext uri="{FF2B5EF4-FFF2-40B4-BE49-F238E27FC236}">
                <a16:creationId xmlns:a16="http://schemas.microsoft.com/office/drawing/2014/main" id="{CA47EBC4-B664-818C-D3B1-3261496F9D3C}"/>
              </a:ext>
            </a:extLst>
          </p:cNvPr>
          <p:cNvGraphicFramePr>
            <a:graphicFrameLocks noGrp="1"/>
          </p:cNvGraphicFramePr>
          <p:nvPr>
            <p:extLst>
              <p:ext uri="{D42A27DB-BD31-4B8C-83A1-F6EECF244321}">
                <p14:modId xmlns:p14="http://schemas.microsoft.com/office/powerpoint/2010/main" val="2755251056"/>
              </p:ext>
            </p:extLst>
          </p:nvPr>
        </p:nvGraphicFramePr>
        <p:xfrm>
          <a:off x="1451698" y="1973472"/>
          <a:ext cx="6359950" cy="2117870"/>
        </p:xfrm>
        <a:graphic>
          <a:graphicData uri="http://schemas.openxmlformats.org/drawingml/2006/table">
            <a:tbl>
              <a:tblPr firstRow="1" firstCol="1" bandRow="1">
                <a:tableStyleId>{5C22544A-7EE6-4342-B048-85BDC9FD1C3A}</a:tableStyleId>
              </a:tblPr>
              <a:tblGrid>
                <a:gridCol w="1588445">
                  <a:extLst>
                    <a:ext uri="{9D8B030D-6E8A-4147-A177-3AD203B41FA5}">
                      <a16:colId xmlns:a16="http://schemas.microsoft.com/office/drawing/2014/main" val="3851054912"/>
                    </a:ext>
                  </a:extLst>
                </a:gridCol>
                <a:gridCol w="1593244">
                  <a:extLst>
                    <a:ext uri="{9D8B030D-6E8A-4147-A177-3AD203B41FA5}">
                      <a16:colId xmlns:a16="http://schemas.microsoft.com/office/drawing/2014/main" val="2315044432"/>
                    </a:ext>
                  </a:extLst>
                </a:gridCol>
                <a:gridCol w="1593244">
                  <a:extLst>
                    <a:ext uri="{9D8B030D-6E8A-4147-A177-3AD203B41FA5}">
                      <a16:colId xmlns:a16="http://schemas.microsoft.com/office/drawing/2014/main" val="2492317692"/>
                    </a:ext>
                  </a:extLst>
                </a:gridCol>
                <a:gridCol w="1585017">
                  <a:extLst>
                    <a:ext uri="{9D8B030D-6E8A-4147-A177-3AD203B41FA5}">
                      <a16:colId xmlns:a16="http://schemas.microsoft.com/office/drawing/2014/main" val="1551392095"/>
                    </a:ext>
                  </a:extLst>
                </a:gridCol>
              </a:tblGrid>
              <a:tr h="546896">
                <a:tc>
                  <a:txBody>
                    <a:bodyPr/>
                    <a:lstStyle/>
                    <a:p>
                      <a:pPr marL="0" marR="0">
                        <a:lnSpc>
                          <a:spcPct val="115000"/>
                        </a:lnSpc>
                        <a:spcBef>
                          <a:spcPts val="0"/>
                        </a:spcBef>
                        <a:spcAft>
                          <a:spcPts val="0"/>
                        </a:spcAft>
                      </a:pPr>
                      <a:r>
                        <a:rPr lang="en-US" sz="1200" kern="100">
                          <a:effectLst/>
                        </a:rPr>
                        <a:t>Source (Mutation) Site</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Potential Regulatory Site</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Characteristic Transient Time (t1/2)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Distance from Source Site (Å)</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32087332"/>
                  </a:ext>
                </a:extLst>
              </a:tr>
              <a:tr h="261829">
                <a:tc rowSpan="3">
                  <a:txBody>
                    <a:bodyPr/>
                    <a:lstStyle/>
                    <a:p>
                      <a:pPr marL="0" marR="0" algn="ctr">
                        <a:lnSpc>
                          <a:spcPct val="115000"/>
                        </a:lnSpc>
                        <a:spcBef>
                          <a:spcPts val="0"/>
                        </a:spcBef>
                        <a:spcAft>
                          <a:spcPts val="0"/>
                        </a:spcAft>
                      </a:pPr>
                      <a:r>
                        <a:rPr lang="en-US" sz="1200" kern="100">
                          <a:effectLst/>
                        </a:rPr>
                        <a:t>V189</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100">
                          <a:effectLst/>
                        </a:rPr>
                        <a:t>V180</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193.75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9.61</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4856113"/>
                  </a:ext>
                </a:extLst>
              </a:tr>
              <a:tr h="261829">
                <a:tc vMerge="1">
                  <a:txBody>
                    <a:bodyPr/>
                    <a:lstStyle/>
                    <a:p>
                      <a:endParaRPr lang="en-US"/>
                    </a:p>
                  </a:txBody>
                  <a:tcPr/>
                </a:tc>
                <a:tc>
                  <a:txBody>
                    <a:bodyPr/>
                    <a:lstStyle/>
                    <a:p>
                      <a:pPr marL="0" marR="0">
                        <a:lnSpc>
                          <a:spcPct val="115000"/>
                        </a:lnSpc>
                        <a:spcBef>
                          <a:spcPts val="0"/>
                        </a:spcBef>
                        <a:spcAft>
                          <a:spcPts val="0"/>
                        </a:spcAft>
                      </a:pPr>
                      <a:r>
                        <a:rPr lang="en-US" sz="1200" kern="100">
                          <a:effectLst/>
                        </a:rPr>
                        <a:t>G127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523.29</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15.18</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92290840"/>
                  </a:ext>
                </a:extLst>
              </a:tr>
              <a:tr h="261829">
                <a:tc vMerge="1">
                  <a:txBody>
                    <a:bodyPr/>
                    <a:lstStyle/>
                    <a:p>
                      <a:endParaRPr lang="en-US"/>
                    </a:p>
                  </a:txBody>
                  <a:tcPr/>
                </a:tc>
                <a:tc>
                  <a:txBody>
                    <a:bodyPr/>
                    <a:lstStyle/>
                    <a:p>
                      <a:pPr marL="0" marR="0">
                        <a:lnSpc>
                          <a:spcPct val="115000"/>
                        </a:lnSpc>
                        <a:spcBef>
                          <a:spcPts val="0"/>
                        </a:spcBef>
                        <a:spcAft>
                          <a:spcPts val="0"/>
                        </a:spcAft>
                      </a:pPr>
                      <a:r>
                        <a:rPr lang="en-US" sz="1200" kern="100">
                          <a:effectLst/>
                        </a:rPr>
                        <a:t>Q172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1529.12</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21.05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39703890"/>
                  </a:ext>
                </a:extLst>
              </a:tr>
              <a:tr h="261829">
                <a:tc rowSpan="3">
                  <a:txBody>
                    <a:bodyPr/>
                    <a:lstStyle/>
                    <a:p>
                      <a:pPr marL="0" marR="0" algn="ctr">
                        <a:lnSpc>
                          <a:spcPct val="115000"/>
                        </a:lnSpc>
                        <a:spcBef>
                          <a:spcPts val="0"/>
                        </a:spcBef>
                        <a:spcAft>
                          <a:spcPts val="0"/>
                        </a:spcAft>
                      </a:pPr>
                      <a:r>
                        <a:rPr lang="en-US" sz="1200" kern="100">
                          <a:effectLst/>
                        </a:rPr>
                        <a:t>V203</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nSpc>
                          <a:spcPct val="115000"/>
                        </a:lnSpc>
                        <a:spcBef>
                          <a:spcPts val="0"/>
                        </a:spcBef>
                        <a:spcAft>
                          <a:spcPts val="0"/>
                        </a:spcAft>
                      </a:pPr>
                      <a:r>
                        <a:rPr lang="en-US" sz="1200" kern="100">
                          <a:effectLst/>
                        </a:rPr>
                        <a:t>N197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79.86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6.87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38435868"/>
                  </a:ext>
                </a:extLst>
              </a:tr>
              <a:tr h="261829">
                <a:tc vMerge="1">
                  <a:txBody>
                    <a:bodyPr/>
                    <a:lstStyle/>
                    <a:p>
                      <a:endParaRPr lang="en-US"/>
                    </a:p>
                  </a:txBody>
                  <a:tcPr/>
                </a:tc>
                <a:tc>
                  <a:txBody>
                    <a:bodyPr/>
                    <a:lstStyle/>
                    <a:p>
                      <a:pPr marL="0" marR="0">
                        <a:lnSpc>
                          <a:spcPct val="115000"/>
                        </a:lnSpc>
                        <a:spcBef>
                          <a:spcPts val="0"/>
                        </a:spcBef>
                        <a:spcAft>
                          <a:spcPts val="0"/>
                        </a:spcAft>
                      </a:pPr>
                      <a:r>
                        <a:rPr lang="en-US" sz="1200" kern="100">
                          <a:effectLst/>
                        </a:rPr>
                        <a:t>G195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230.86</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12.17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5925250"/>
                  </a:ext>
                </a:extLst>
              </a:tr>
              <a:tr h="261829">
                <a:tc vMerge="1">
                  <a:txBody>
                    <a:bodyPr/>
                    <a:lstStyle/>
                    <a:p>
                      <a:endParaRPr lang="en-US"/>
                    </a:p>
                  </a:txBody>
                  <a:tcPr/>
                </a:tc>
                <a:tc>
                  <a:txBody>
                    <a:bodyPr/>
                    <a:lstStyle/>
                    <a:p>
                      <a:pPr marL="0" marR="0">
                        <a:lnSpc>
                          <a:spcPct val="115000"/>
                        </a:lnSpc>
                        <a:spcBef>
                          <a:spcPts val="0"/>
                        </a:spcBef>
                        <a:spcAft>
                          <a:spcPts val="0"/>
                        </a:spcAft>
                      </a:pPr>
                      <a:r>
                        <a:rPr lang="en-US" sz="1200" kern="100">
                          <a:effectLst/>
                        </a:rPr>
                        <a:t>D167</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a:effectLst/>
                        </a:rPr>
                        <a:t>3623.75</a:t>
                      </a:r>
                      <a:endParaRPr lang="en-US" sz="12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200" kern="100" dirty="0">
                          <a:effectLst/>
                        </a:rPr>
                        <a:t>26.41</a:t>
                      </a:r>
                      <a:endParaRPr lang="en-US" sz="12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9085033"/>
                  </a:ext>
                </a:extLst>
              </a:tr>
            </a:tbl>
          </a:graphicData>
        </a:graphic>
      </p:graphicFrame>
    </p:spTree>
    <p:extLst>
      <p:ext uri="{BB962C8B-B14F-4D97-AF65-F5344CB8AC3E}">
        <p14:creationId xmlns:p14="http://schemas.microsoft.com/office/powerpoint/2010/main" val="3331533046"/>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D3A-6494-A26C-9A63-5427047BE494}"/>
              </a:ext>
            </a:extLst>
          </p:cNvPr>
          <p:cNvSpPr>
            <a:spLocks noGrp="1"/>
          </p:cNvSpPr>
          <p:nvPr>
            <p:ph type="title"/>
          </p:nvPr>
        </p:nvSpPr>
        <p:spPr/>
        <p:txBody>
          <a:bodyPr/>
          <a:lstStyle/>
          <a:p>
            <a:r>
              <a:rPr lang="en-US" dirty="0"/>
              <a:t>Simulated probe binding reveals potential regulatory sites</a:t>
            </a:r>
          </a:p>
        </p:txBody>
      </p:sp>
      <p:sp>
        <p:nvSpPr>
          <p:cNvPr id="7" name="Footer Placeholder 6">
            <a:extLst>
              <a:ext uri="{FF2B5EF4-FFF2-40B4-BE49-F238E27FC236}">
                <a16:creationId xmlns:a16="http://schemas.microsoft.com/office/drawing/2014/main" id="{46E01C27-3446-E6F9-5DAE-A193BD2C63B4}"/>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3C98294E-3C4E-9E0E-05C5-D59F2C74AEDC}"/>
              </a:ext>
            </a:extLst>
          </p:cNvPr>
          <p:cNvSpPr>
            <a:spLocks noGrp="1"/>
          </p:cNvSpPr>
          <p:nvPr>
            <p:ph type="sldNum" sz="quarter" idx="12"/>
          </p:nvPr>
        </p:nvSpPr>
        <p:spPr/>
        <p:txBody>
          <a:bodyPr/>
          <a:lstStyle/>
          <a:p>
            <a:fld id="{F91729D4-A164-47A3-830D-E792BCE699E4}" type="slidenum">
              <a:rPr lang="en-US" smtClean="0"/>
              <a:t>28</a:t>
            </a:fld>
            <a:endParaRPr lang="en-US" dirty="0"/>
          </a:p>
        </p:txBody>
      </p:sp>
      <p:pic>
        <p:nvPicPr>
          <p:cNvPr id="14" name="Picture 13" descr="A close-up of a graph&#10;&#10;Description automatically generated">
            <a:extLst>
              <a:ext uri="{FF2B5EF4-FFF2-40B4-BE49-F238E27FC236}">
                <a16:creationId xmlns:a16="http://schemas.microsoft.com/office/drawing/2014/main" id="{A1E67C2D-B416-F69C-4A4F-4124C8E3AD7D}"/>
              </a:ext>
            </a:extLst>
          </p:cNvPr>
          <p:cNvPicPr>
            <a:picLocks noChangeAspect="1"/>
          </p:cNvPicPr>
          <p:nvPr/>
        </p:nvPicPr>
        <p:blipFill>
          <a:blip r:embed="rId3"/>
          <a:stretch>
            <a:fillRect/>
          </a:stretch>
        </p:blipFill>
        <p:spPr>
          <a:xfrm>
            <a:off x="3924709" y="2103119"/>
            <a:ext cx="4798601" cy="4114800"/>
          </a:xfrm>
          <a:prstGeom prst="rect">
            <a:avLst/>
          </a:prstGeom>
          <a:noFill/>
        </p:spPr>
      </p:pic>
    </p:spTree>
    <p:extLst>
      <p:ext uri="{BB962C8B-B14F-4D97-AF65-F5344CB8AC3E}">
        <p14:creationId xmlns:p14="http://schemas.microsoft.com/office/powerpoint/2010/main" val="1408038683"/>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3BD7A91-239D-552B-C0FA-5383993C4330}"/>
              </a:ext>
            </a:extLst>
          </p:cNvPr>
          <p:cNvSpPr>
            <a:spLocks noGrp="1"/>
          </p:cNvSpPr>
          <p:nvPr>
            <p:ph type="title"/>
          </p:nvPr>
        </p:nvSpPr>
        <p:spPr/>
        <p:txBody>
          <a:bodyPr/>
          <a:lstStyle/>
          <a:p>
            <a:endParaRPr lang="en-US"/>
          </a:p>
        </p:txBody>
      </p:sp>
      <p:sp>
        <p:nvSpPr>
          <p:cNvPr id="7" name="Footer Placeholder 6">
            <a:extLst>
              <a:ext uri="{FF2B5EF4-FFF2-40B4-BE49-F238E27FC236}">
                <a16:creationId xmlns:a16="http://schemas.microsoft.com/office/drawing/2014/main" id="{8B5A9194-7DC2-979F-CC9E-18E771055931}"/>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CD1C5A24-5BDA-5AC7-2E5D-C7E75575C6D3}"/>
              </a:ext>
            </a:extLst>
          </p:cNvPr>
          <p:cNvSpPr>
            <a:spLocks noGrp="1"/>
          </p:cNvSpPr>
          <p:nvPr>
            <p:ph type="sldNum" sz="quarter" idx="12"/>
          </p:nvPr>
        </p:nvSpPr>
        <p:spPr/>
        <p:txBody>
          <a:bodyPr/>
          <a:lstStyle/>
          <a:p>
            <a:fld id="{F91729D4-A164-47A3-830D-E792BCE699E4}" type="slidenum">
              <a:rPr lang="en-US" smtClean="0"/>
              <a:t>29</a:t>
            </a:fld>
            <a:endParaRPr lang="en-US" dirty="0"/>
          </a:p>
        </p:txBody>
      </p:sp>
      <p:pic>
        <p:nvPicPr>
          <p:cNvPr id="10" name="Picture 9" descr="A close-up of a graph&#10;&#10;Description automatically generated">
            <a:extLst>
              <a:ext uri="{FF2B5EF4-FFF2-40B4-BE49-F238E27FC236}">
                <a16:creationId xmlns:a16="http://schemas.microsoft.com/office/drawing/2014/main" id="{341D88F5-C9F2-1E28-3B22-A7E85470E17E}"/>
              </a:ext>
            </a:extLst>
          </p:cNvPr>
          <p:cNvPicPr>
            <a:picLocks noChangeAspect="1"/>
          </p:cNvPicPr>
          <p:nvPr/>
        </p:nvPicPr>
        <p:blipFill>
          <a:blip r:embed="rId3"/>
          <a:stretch>
            <a:fillRect/>
          </a:stretch>
        </p:blipFill>
        <p:spPr>
          <a:xfrm>
            <a:off x="379739" y="192087"/>
            <a:ext cx="7773661" cy="6665913"/>
          </a:xfrm>
          <a:prstGeom prst="rect">
            <a:avLst/>
          </a:prstGeom>
          <a:noFill/>
        </p:spPr>
      </p:pic>
      <p:pic>
        <p:nvPicPr>
          <p:cNvPr id="14" name="Picture 13" descr="A colorful spirals of paper&#10;&#10;Description automatically generated with medium confidence">
            <a:extLst>
              <a:ext uri="{FF2B5EF4-FFF2-40B4-BE49-F238E27FC236}">
                <a16:creationId xmlns:a16="http://schemas.microsoft.com/office/drawing/2014/main" id="{E8795381-348E-E91C-2357-43224D443CD6}"/>
              </a:ext>
            </a:extLst>
          </p:cNvPr>
          <p:cNvPicPr>
            <a:picLocks noChangeAspect="1"/>
          </p:cNvPicPr>
          <p:nvPr/>
        </p:nvPicPr>
        <p:blipFill>
          <a:blip r:embed="rId4"/>
          <a:stretch>
            <a:fillRect/>
          </a:stretch>
        </p:blipFill>
        <p:spPr>
          <a:xfrm>
            <a:off x="8610600" y="2116825"/>
            <a:ext cx="2967365" cy="4247009"/>
          </a:xfrm>
          <a:prstGeom prst="rect">
            <a:avLst/>
          </a:prstGeom>
        </p:spPr>
      </p:pic>
      <p:sp>
        <p:nvSpPr>
          <p:cNvPr id="15" name="Rectangle 14">
            <a:extLst>
              <a:ext uri="{FF2B5EF4-FFF2-40B4-BE49-F238E27FC236}">
                <a16:creationId xmlns:a16="http://schemas.microsoft.com/office/drawing/2014/main" id="{4B5343EF-C2EA-423E-2055-89FD5F7D356D}"/>
              </a:ext>
            </a:extLst>
          </p:cNvPr>
          <p:cNvSpPr/>
          <p:nvPr/>
        </p:nvSpPr>
        <p:spPr>
          <a:xfrm>
            <a:off x="5307291" y="494166"/>
            <a:ext cx="348791" cy="5991475"/>
          </a:xfrm>
          <a:prstGeom prst="rect">
            <a:avLst/>
          </a:prstGeom>
          <a:solidFill>
            <a:srgbClr val="FFFF00">
              <a:alpha val="25098"/>
            </a:srgbClr>
          </a:solid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 name="Rectangle 1">
            <a:extLst>
              <a:ext uri="{FF2B5EF4-FFF2-40B4-BE49-F238E27FC236}">
                <a16:creationId xmlns:a16="http://schemas.microsoft.com/office/drawing/2014/main" id="{2F73D430-FA8D-1F5F-7EE4-396D2E11C2BA}"/>
              </a:ext>
            </a:extLst>
          </p:cNvPr>
          <p:cNvSpPr/>
          <p:nvPr/>
        </p:nvSpPr>
        <p:spPr>
          <a:xfrm>
            <a:off x="1123012" y="1936955"/>
            <a:ext cx="6044704" cy="425245"/>
          </a:xfrm>
          <a:prstGeom prst="rect">
            <a:avLst/>
          </a:prstGeom>
          <a:solidFill>
            <a:srgbClr val="92D050">
              <a:alpha val="25098"/>
            </a:srgbClr>
          </a:solidFill>
          <a:ln w="127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Rectangle 2">
            <a:extLst>
              <a:ext uri="{FF2B5EF4-FFF2-40B4-BE49-F238E27FC236}">
                <a16:creationId xmlns:a16="http://schemas.microsoft.com/office/drawing/2014/main" id="{8E251A1C-4157-31D4-8E59-CCD7EDB70E58}"/>
              </a:ext>
            </a:extLst>
          </p:cNvPr>
          <p:cNvSpPr/>
          <p:nvPr/>
        </p:nvSpPr>
        <p:spPr>
          <a:xfrm>
            <a:off x="1123012" y="3618271"/>
            <a:ext cx="6044704" cy="157316"/>
          </a:xfrm>
          <a:prstGeom prst="rect">
            <a:avLst/>
          </a:prstGeom>
          <a:solidFill>
            <a:srgbClr val="92D050">
              <a:alpha val="25098"/>
            </a:srgbClr>
          </a:solidFill>
          <a:ln w="127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 name="Rectangle 3">
            <a:extLst>
              <a:ext uri="{FF2B5EF4-FFF2-40B4-BE49-F238E27FC236}">
                <a16:creationId xmlns:a16="http://schemas.microsoft.com/office/drawing/2014/main" id="{7056937D-1C3D-E685-7D14-09967288DECF}"/>
              </a:ext>
            </a:extLst>
          </p:cNvPr>
          <p:cNvSpPr/>
          <p:nvPr/>
        </p:nvSpPr>
        <p:spPr>
          <a:xfrm>
            <a:off x="1123012" y="4586749"/>
            <a:ext cx="6044704" cy="115880"/>
          </a:xfrm>
          <a:prstGeom prst="rect">
            <a:avLst/>
          </a:prstGeom>
          <a:solidFill>
            <a:srgbClr val="92D050">
              <a:alpha val="25098"/>
            </a:srgbClr>
          </a:solidFill>
          <a:ln w="1270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 name="Rectangle 4">
            <a:extLst>
              <a:ext uri="{FF2B5EF4-FFF2-40B4-BE49-F238E27FC236}">
                <a16:creationId xmlns:a16="http://schemas.microsoft.com/office/drawing/2014/main" id="{6DBE7814-2B5C-500C-43DF-48C9EAEF5126}"/>
              </a:ext>
            </a:extLst>
          </p:cNvPr>
          <p:cNvSpPr/>
          <p:nvPr/>
        </p:nvSpPr>
        <p:spPr>
          <a:xfrm>
            <a:off x="8285670" y="5856864"/>
            <a:ext cx="2029905" cy="567873"/>
          </a:xfrm>
          <a:prstGeom prst="rect">
            <a:avLst/>
          </a:prstGeom>
          <a:solidFill>
            <a:srgbClr val="FFFF00">
              <a:alpha val="25098"/>
            </a:srgbClr>
          </a:solidFill>
          <a:ln w="38100" cap="flat" cmpd="sng" algn="ctr">
            <a:solidFill>
              <a:srgbClr val="FFFF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 name="Oval 5">
            <a:extLst>
              <a:ext uri="{FF2B5EF4-FFF2-40B4-BE49-F238E27FC236}">
                <a16:creationId xmlns:a16="http://schemas.microsoft.com/office/drawing/2014/main" id="{6828C61A-A71E-EAB0-2A8F-1C0260A4E696}"/>
              </a:ext>
            </a:extLst>
          </p:cNvPr>
          <p:cNvSpPr/>
          <p:nvPr/>
        </p:nvSpPr>
        <p:spPr>
          <a:xfrm>
            <a:off x="9486900" y="2286000"/>
            <a:ext cx="962025" cy="904875"/>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A0A3D354-8A84-B639-CA89-FCC88201B884}"/>
              </a:ext>
            </a:extLst>
          </p:cNvPr>
          <p:cNvSpPr/>
          <p:nvPr/>
        </p:nvSpPr>
        <p:spPr>
          <a:xfrm>
            <a:off x="10473064" y="5589631"/>
            <a:ext cx="775961" cy="729864"/>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9301857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3" grpId="0" animBg="1"/>
      <p:bldP spid="4" grpId="0" animBg="1"/>
      <p:bldP spid="5" grpId="0" animBg="1"/>
      <p:bldP spid="6"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9F0484A-5AD3-1074-D06E-C6F61C3DA6D2}"/>
              </a:ext>
            </a:extLst>
          </p:cNvPr>
          <p:cNvSpPr>
            <a:spLocks noGrp="1"/>
          </p:cNvSpPr>
          <p:nvPr>
            <p:ph type="title"/>
          </p:nvPr>
        </p:nvSpPr>
        <p:spPr>
          <a:xfrm>
            <a:off x="841248" y="365760"/>
            <a:ext cx="10515600" cy="1325880"/>
          </a:xfrm>
        </p:spPr>
        <p:txBody>
          <a:bodyPr anchor="ctr">
            <a:normAutofit/>
          </a:bodyPr>
          <a:lstStyle/>
          <a:p>
            <a:r>
              <a:rPr lang="en-US" dirty="0"/>
              <a:t>Prions and Prion Diseases</a:t>
            </a:r>
          </a:p>
        </p:txBody>
      </p:sp>
      <p:sp>
        <p:nvSpPr>
          <p:cNvPr id="4" name="Footer Placeholder 3">
            <a:extLst>
              <a:ext uri="{FF2B5EF4-FFF2-40B4-BE49-F238E27FC236}">
                <a16:creationId xmlns:a16="http://schemas.microsoft.com/office/drawing/2014/main" id="{BC56F4BA-CE10-9797-6BAA-6E0A2D34D6A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a:t>R. M. Womack</a:t>
            </a:r>
          </a:p>
        </p:txBody>
      </p:sp>
      <p:sp>
        <p:nvSpPr>
          <p:cNvPr id="7" name="Slide Number Placeholder 6">
            <a:extLst>
              <a:ext uri="{FF2B5EF4-FFF2-40B4-BE49-F238E27FC236}">
                <a16:creationId xmlns:a16="http://schemas.microsoft.com/office/drawing/2014/main" id="{EF5DE61E-9A82-543B-4441-C69B520945C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3</a:t>
            </a:fld>
            <a:endParaRPr lang="en-US"/>
          </a:p>
        </p:txBody>
      </p:sp>
      <p:graphicFrame>
        <p:nvGraphicFramePr>
          <p:cNvPr id="13" name="Text Placeholder 10">
            <a:extLst>
              <a:ext uri="{FF2B5EF4-FFF2-40B4-BE49-F238E27FC236}">
                <a16:creationId xmlns:a16="http://schemas.microsoft.com/office/drawing/2014/main" id="{6D38C0C6-059E-A483-0DBC-18B31609DA80}"/>
              </a:ext>
            </a:extLst>
          </p:cNvPr>
          <p:cNvGraphicFramePr/>
          <p:nvPr>
            <p:extLst>
              <p:ext uri="{D42A27DB-BD31-4B8C-83A1-F6EECF244321}">
                <p14:modId xmlns:p14="http://schemas.microsoft.com/office/powerpoint/2010/main" val="4198995876"/>
              </p:ext>
            </p:extLst>
          </p:nvPr>
        </p:nvGraphicFramePr>
        <p:xfrm>
          <a:off x="841248" y="188214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4" descr="A red and green spirals&#10;&#10;Description automatically generated">
            <a:extLst>
              <a:ext uri="{FF2B5EF4-FFF2-40B4-BE49-F238E27FC236}">
                <a16:creationId xmlns:a16="http://schemas.microsoft.com/office/drawing/2014/main" id="{6E47D242-814B-50F8-FB9E-30208143621C}"/>
              </a:ext>
            </a:extLst>
          </p:cNvPr>
          <p:cNvPicPr>
            <a:picLocks noChangeAspect="1"/>
          </p:cNvPicPr>
          <p:nvPr/>
        </p:nvPicPr>
        <p:blipFill rotWithShape="1">
          <a:blip r:embed="rId8"/>
          <a:srcRect l="37177" t="15083" r="37301" b="10692"/>
          <a:stretch/>
        </p:blipFill>
        <p:spPr>
          <a:xfrm rot="5400000">
            <a:off x="1118616" y="996696"/>
            <a:ext cx="2523744" cy="3090672"/>
          </a:xfrm>
          <a:prstGeom prst="rect">
            <a:avLst/>
          </a:prstGeom>
        </p:spPr>
      </p:pic>
      <p:pic>
        <p:nvPicPr>
          <p:cNvPr id="17" name="Picture 16" descr="A red and green spiral structure&#10;&#10;Description automatically generated">
            <a:extLst>
              <a:ext uri="{FF2B5EF4-FFF2-40B4-BE49-F238E27FC236}">
                <a16:creationId xmlns:a16="http://schemas.microsoft.com/office/drawing/2014/main" id="{7E3519E3-66C7-4816-AEA9-21220EE746B4}"/>
              </a:ext>
            </a:extLst>
          </p:cNvPr>
          <p:cNvPicPr>
            <a:picLocks noChangeAspect="1"/>
          </p:cNvPicPr>
          <p:nvPr/>
        </p:nvPicPr>
        <p:blipFill rotWithShape="1">
          <a:blip r:embed="rId9"/>
          <a:srcRect l="35976" t="8276" r="37578" b="9813"/>
          <a:stretch/>
        </p:blipFill>
        <p:spPr>
          <a:xfrm rot="5400000">
            <a:off x="8663942" y="1045464"/>
            <a:ext cx="2615184" cy="3410712"/>
          </a:xfrm>
          <a:prstGeom prst="rect">
            <a:avLst/>
          </a:prstGeom>
        </p:spPr>
      </p:pic>
      <p:pic>
        <p:nvPicPr>
          <p:cNvPr id="19" name="Picture 18" descr="A red and green spiral&#10;&#10;Description automatically generated">
            <a:extLst>
              <a:ext uri="{FF2B5EF4-FFF2-40B4-BE49-F238E27FC236}">
                <a16:creationId xmlns:a16="http://schemas.microsoft.com/office/drawing/2014/main" id="{0F55C14C-2DDA-59F2-C2A8-75AED589D401}"/>
              </a:ext>
            </a:extLst>
          </p:cNvPr>
          <p:cNvPicPr>
            <a:picLocks noChangeAspect="1"/>
          </p:cNvPicPr>
          <p:nvPr/>
        </p:nvPicPr>
        <p:blipFill rotWithShape="1">
          <a:blip r:embed="rId10"/>
          <a:srcRect l="37918" t="16182" r="37116" b="8276"/>
          <a:stretch/>
        </p:blipFill>
        <p:spPr>
          <a:xfrm rot="5400000">
            <a:off x="1118615" y="3656077"/>
            <a:ext cx="2468880" cy="3145536"/>
          </a:xfrm>
          <a:prstGeom prst="rect">
            <a:avLst/>
          </a:prstGeom>
        </p:spPr>
      </p:pic>
      <p:pic>
        <p:nvPicPr>
          <p:cNvPr id="21" name="Picture 20" descr="A red and green ribbon&#10;&#10;Description automatically generated">
            <a:extLst>
              <a:ext uri="{FF2B5EF4-FFF2-40B4-BE49-F238E27FC236}">
                <a16:creationId xmlns:a16="http://schemas.microsoft.com/office/drawing/2014/main" id="{D16CFC7B-A67A-6311-EC18-66C49AFFF8CE}"/>
              </a:ext>
            </a:extLst>
          </p:cNvPr>
          <p:cNvPicPr>
            <a:picLocks noChangeAspect="1"/>
          </p:cNvPicPr>
          <p:nvPr/>
        </p:nvPicPr>
        <p:blipFill rotWithShape="1">
          <a:blip r:embed="rId11"/>
          <a:srcRect l="37640" t="9202" r="37763" b="11639"/>
          <a:stretch/>
        </p:blipFill>
        <p:spPr>
          <a:xfrm rot="5400000">
            <a:off x="8812659" y="3739007"/>
            <a:ext cx="2432304" cy="3296158"/>
          </a:xfrm>
          <a:prstGeom prst="rect">
            <a:avLst/>
          </a:prstGeom>
        </p:spPr>
      </p:pic>
    </p:spTree>
    <p:extLst>
      <p:ext uri="{BB962C8B-B14F-4D97-AF65-F5344CB8AC3E}">
        <p14:creationId xmlns:p14="http://schemas.microsoft.com/office/powerpoint/2010/main" val="99937673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graphicEl>
                                              <a:dgm id="{8301119D-814A-4E78-9017-0E6C6E691FB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graphicEl>
                                              <a:dgm id="{03516F0A-CD7F-4455-BBE9-AE64DCD866B1}"/>
                                            </p:graphic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graphicEl>
                                              <a:dgm id="{A5C2124C-00CA-4BC0-84B6-6CBEDC5CEB7A}"/>
                                            </p:graphic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graphicEl>
                                              <a:dgm id="{0A45C544-1FCB-4FFA-92B7-665E154B4000}"/>
                                            </p:graphic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graphicEl>
                                              <a:dgm id="{A9617790-E64C-402F-8638-CCF673F5431B}"/>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a:solidFill>
                  <a:schemeClr val="tx1"/>
                </a:solidFill>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0" y="1825625"/>
            <a:ext cx="5393361" cy="435133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Background</a:t>
            </a:r>
          </a:p>
          <a:p>
            <a:pPr indent="-228600">
              <a:lnSpc>
                <a:spcPct val="90000"/>
              </a:lnSpc>
              <a:spcAft>
                <a:spcPts val="600"/>
              </a:spcAft>
              <a:buFont typeface="Arial" panose="020B0604020202020204" pitchFamily="34" charset="0"/>
              <a:buChar char="•"/>
            </a:pPr>
            <a:r>
              <a:rPr lang="en-US" dirty="0">
                <a:solidFill>
                  <a:schemeClr val="tx1"/>
                </a:solidFill>
              </a:rPr>
              <a:t>Computational Methods</a:t>
            </a:r>
          </a:p>
          <a:p>
            <a:pPr indent="-228600">
              <a:lnSpc>
                <a:spcPct val="90000"/>
              </a:lnSpc>
              <a:spcAft>
                <a:spcPts val="600"/>
              </a:spcAft>
              <a:buFont typeface="Arial" panose="020B0604020202020204" pitchFamily="34" charset="0"/>
              <a:buChar char="•"/>
            </a:pPr>
            <a:r>
              <a:rPr lang="en-US" dirty="0">
                <a:solidFill>
                  <a:schemeClr val="tx1"/>
                </a:solidFill>
              </a:rPr>
              <a:t>Data and Results</a:t>
            </a:r>
          </a:p>
          <a:p>
            <a:pPr indent="-228600">
              <a:lnSpc>
                <a:spcPct val="90000"/>
              </a:lnSpc>
              <a:spcAft>
                <a:spcPts val="600"/>
              </a:spcAft>
              <a:buFont typeface="Arial" panose="020B0604020202020204" pitchFamily="34" charset="0"/>
              <a:buChar char="•"/>
            </a:pPr>
            <a:r>
              <a:rPr lang="en-US" b="1" u="sng" dirty="0">
                <a:solidFill>
                  <a:schemeClr val="tx1"/>
                </a:solidFill>
              </a:rPr>
              <a:t>Discussion</a:t>
            </a:r>
          </a:p>
          <a:p>
            <a:pPr indent="-228600">
              <a:lnSpc>
                <a:spcPct val="90000"/>
              </a:lnSpc>
              <a:spcAft>
                <a:spcPts val="600"/>
              </a:spcAft>
              <a:buFont typeface="Arial" panose="020B0604020202020204" pitchFamily="34" charset="0"/>
              <a:buChar char="•"/>
            </a:pPr>
            <a:r>
              <a:rPr lang="en-US" dirty="0">
                <a:solidFill>
                  <a:schemeClr val="tx1"/>
                </a:solidFill>
              </a:rPr>
              <a:t>Next Steps</a:t>
            </a:r>
          </a:p>
          <a:p>
            <a:pPr indent="-228600">
              <a:lnSpc>
                <a:spcPct val="90000"/>
              </a:lnSpc>
              <a:spcAft>
                <a:spcPts val="600"/>
              </a:spcAft>
              <a:buFont typeface="Arial" panose="020B0604020202020204" pitchFamily="34" charset="0"/>
              <a:buChar char="•"/>
            </a:pPr>
            <a:endParaRPr lang="en-US" dirty="0">
              <a:solidFill>
                <a:schemeClr val="tx1"/>
              </a:solidFill>
            </a:endParaRPr>
          </a:p>
        </p:txBody>
      </p:sp>
      <p:pic>
        <p:nvPicPr>
          <p:cNvPr id="11" name="Picture 10" descr="A white wire mesh with several spheres in it&#10;&#10;Description automatically generated">
            <a:extLst>
              <a:ext uri="{FF2B5EF4-FFF2-40B4-BE49-F238E27FC236}">
                <a16:creationId xmlns:a16="http://schemas.microsoft.com/office/drawing/2014/main" id="{BE0BFD2A-34A8-565B-B91E-DD79C7538170}"/>
              </a:ext>
            </a:extLst>
          </p:cNvPr>
          <p:cNvPicPr>
            <a:picLocks noChangeAspect="1"/>
          </p:cNvPicPr>
          <p:nvPr/>
        </p:nvPicPr>
        <p:blipFill rotWithShape="1">
          <a:blip r:embed="rId2"/>
          <a:srcRect r="725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30</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597961268"/>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42FA-9630-AF04-F585-9B3E3D4A2415}"/>
              </a:ext>
            </a:extLst>
          </p:cNvPr>
          <p:cNvSpPr>
            <a:spLocks noGrp="1"/>
          </p:cNvSpPr>
          <p:nvPr>
            <p:ph type="title"/>
          </p:nvPr>
        </p:nvSpPr>
        <p:spPr>
          <a:xfrm>
            <a:off x="6197600" y="2921000"/>
            <a:ext cx="4749800" cy="527050"/>
          </a:xfrm>
        </p:spPr>
        <p:txBody>
          <a:bodyPr anchor="b">
            <a:normAutofit/>
          </a:bodyPr>
          <a:lstStyle/>
          <a:p>
            <a:r>
              <a:rPr lang="en-US" sz="1500"/>
              <a:t>Proposed binding sites for pharmacological chaperones</a:t>
            </a:r>
          </a:p>
        </p:txBody>
      </p:sp>
      <p:pic>
        <p:nvPicPr>
          <p:cNvPr id="9" name="Picture Placeholder 5" descr="A close-up of a structure&#10;&#10;Description automatically generated">
            <a:extLst>
              <a:ext uri="{FF2B5EF4-FFF2-40B4-BE49-F238E27FC236}">
                <a16:creationId xmlns:a16="http://schemas.microsoft.com/office/drawing/2014/main" id="{63A74C2C-747F-2C30-AC74-342A04363377}"/>
              </a:ext>
            </a:extLst>
          </p:cNvPr>
          <p:cNvPicPr>
            <a:picLocks noChangeAspect="1"/>
          </p:cNvPicPr>
          <p:nvPr/>
        </p:nvPicPr>
        <p:blipFill rotWithShape="1">
          <a:blip r:embed="rId3"/>
          <a:srcRect l="28498" t="9934" r="29075" b="11752"/>
          <a:stretch/>
        </p:blipFill>
        <p:spPr>
          <a:xfrm>
            <a:off x="615995" y="350836"/>
            <a:ext cx="4474479" cy="6194428"/>
          </a:xfrm>
          <a:prstGeom prst="rect">
            <a:avLst/>
          </a:prstGeom>
          <a:noFill/>
        </p:spPr>
      </p:pic>
      <p:sp>
        <p:nvSpPr>
          <p:cNvPr id="4" name="Text Placeholder 3">
            <a:extLst>
              <a:ext uri="{FF2B5EF4-FFF2-40B4-BE49-F238E27FC236}">
                <a16:creationId xmlns:a16="http://schemas.microsoft.com/office/drawing/2014/main" id="{1E98CB30-578E-3913-DACB-6F3D095FAEB2}"/>
              </a:ext>
            </a:extLst>
          </p:cNvPr>
          <p:cNvSpPr>
            <a:spLocks noGrp="1"/>
          </p:cNvSpPr>
          <p:nvPr>
            <p:ph type="body" sz="quarter" idx="15"/>
          </p:nvPr>
        </p:nvSpPr>
        <p:spPr>
          <a:xfrm>
            <a:off x="6197600" y="3429000"/>
            <a:ext cx="4749800" cy="2129971"/>
          </a:xfrm>
        </p:spPr>
        <p:txBody>
          <a:bodyPr>
            <a:normAutofit/>
          </a:bodyPr>
          <a:lstStyle/>
          <a:p>
            <a:pPr>
              <a:spcAft>
                <a:spcPts val="600"/>
              </a:spcAft>
            </a:pPr>
            <a:r>
              <a:rPr lang="en-US" dirty="0"/>
              <a:t>V189 shown in magenta, V203 in cyan</a:t>
            </a:r>
          </a:p>
          <a:p>
            <a:pPr>
              <a:spcAft>
                <a:spcPts val="600"/>
              </a:spcAft>
            </a:pPr>
            <a:r>
              <a:rPr lang="en-US" dirty="0"/>
              <a:t>Site A: Residues 166 and 167 (green)</a:t>
            </a:r>
          </a:p>
          <a:p>
            <a:pPr>
              <a:spcAft>
                <a:spcPts val="600"/>
              </a:spcAft>
            </a:pPr>
            <a:r>
              <a:rPr lang="en-US" dirty="0"/>
              <a:t>Site B: Residues 149, 195, and 197 (yellow)</a:t>
            </a:r>
          </a:p>
        </p:txBody>
      </p:sp>
      <p:sp>
        <p:nvSpPr>
          <p:cNvPr id="7" name="Footer Placeholder 6">
            <a:extLst>
              <a:ext uri="{FF2B5EF4-FFF2-40B4-BE49-F238E27FC236}">
                <a16:creationId xmlns:a16="http://schemas.microsoft.com/office/drawing/2014/main" id="{88B3A0F2-5049-B2A4-9B81-CE36334C2A38}"/>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kern="1200"/>
              <a:t>R. M. Womack</a:t>
            </a:r>
          </a:p>
        </p:txBody>
      </p:sp>
      <p:sp>
        <p:nvSpPr>
          <p:cNvPr id="8" name="Slide Number Placeholder 7">
            <a:extLst>
              <a:ext uri="{FF2B5EF4-FFF2-40B4-BE49-F238E27FC236}">
                <a16:creationId xmlns:a16="http://schemas.microsoft.com/office/drawing/2014/main" id="{EBA2FA1A-1315-1E3C-AC11-7AB8A7DB65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F91729D4-A164-47A3-830D-E792BCE699E4}" type="slidenum">
              <a:rPr lang="en-US" smtClean="0"/>
              <a:pPr>
                <a:spcAft>
                  <a:spcPts val="600"/>
                </a:spcAft>
              </a:pPr>
              <a:t>31</a:t>
            </a:fld>
            <a:endParaRPr lang="en-US"/>
          </a:p>
        </p:txBody>
      </p:sp>
    </p:spTree>
    <p:extLst>
      <p:ext uri="{BB962C8B-B14F-4D97-AF65-F5344CB8AC3E}">
        <p14:creationId xmlns:p14="http://schemas.microsoft.com/office/powerpoint/2010/main" val="228980961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a:solidFill>
                  <a:schemeClr val="tx1"/>
                </a:solidFill>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0" y="1825625"/>
            <a:ext cx="5393361" cy="435133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Background</a:t>
            </a:r>
          </a:p>
          <a:p>
            <a:pPr indent="-228600">
              <a:lnSpc>
                <a:spcPct val="90000"/>
              </a:lnSpc>
              <a:spcAft>
                <a:spcPts val="600"/>
              </a:spcAft>
              <a:buFont typeface="Arial" panose="020B0604020202020204" pitchFamily="34" charset="0"/>
              <a:buChar char="•"/>
            </a:pPr>
            <a:r>
              <a:rPr lang="en-US" dirty="0">
                <a:solidFill>
                  <a:schemeClr val="tx1"/>
                </a:solidFill>
              </a:rPr>
              <a:t>Computational Methods</a:t>
            </a:r>
          </a:p>
          <a:p>
            <a:pPr indent="-228600">
              <a:lnSpc>
                <a:spcPct val="90000"/>
              </a:lnSpc>
              <a:spcAft>
                <a:spcPts val="600"/>
              </a:spcAft>
              <a:buFont typeface="Arial" panose="020B0604020202020204" pitchFamily="34" charset="0"/>
              <a:buChar char="•"/>
            </a:pPr>
            <a:r>
              <a:rPr lang="en-US" dirty="0">
                <a:solidFill>
                  <a:schemeClr val="tx1"/>
                </a:solidFill>
              </a:rPr>
              <a:t>Data and Results</a:t>
            </a:r>
          </a:p>
          <a:p>
            <a:pPr indent="-228600">
              <a:lnSpc>
                <a:spcPct val="90000"/>
              </a:lnSpc>
              <a:spcAft>
                <a:spcPts val="600"/>
              </a:spcAft>
              <a:buFont typeface="Arial" panose="020B0604020202020204" pitchFamily="34" charset="0"/>
              <a:buChar char="•"/>
            </a:pPr>
            <a:r>
              <a:rPr lang="en-US" dirty="0">
                <a:solidFill>
                  <a:schemeClr val="tx1"/>
                </a:solidFill>
              </a:rPr>
              <a:t>Discussion</a:t>
            </a:r>
          </a:p>
          <a:p>
            <a:pPr indent="-228600">
              <a:lnSpc>
                <a:spcPct val="90000"/>
              </a:lnSpc>
              <a:spcAft>
                <a:spcPts val="600"/>
              </a:spcAft>
              <a:buFont typeface="Arial" panose="020B0604020202020204" pitchFamily="34" charset="0"/>
              <a:buChar char="•"/>
            </a:pPr>
            <a:r>
              <a:rPr lang="en-US" b="1" u="sng" dirty="0">
                <a:solidFill>
                  <a:schemeClr val="tx1"/>
                </a:solidFill>
              </a:rPr>
              <a:t>Next Steps</a:t>
            </a:r>
          </a:p>
          <a:p>
            <a:pPr indent="-228600">
              <a:lnSpc>
                <a:spcPct val="90000"/>
              </a:lnSpc>
              <a:spcAft>
                <a:spcPts val="600"/>
              </a:spcAft>
              <a:buFont typeface="Arial" panose="020B0604020202020204" pitchFamily="34" charset="0"/>
              <a:buChar char="•"/>
            </a:pPr>
            <a:endParaRPr lang="en-US" dirty="0">
              <a:solidFill>
                <a:schemeClr val="tx1"/>
              </a:solidFill>
            </a:endParaRPr>
          </a:p>
        </p:txBody>
      </p:sp>
      <p:pic>
        <p:nvPicPr>
          <p:cNvPr id="11" name="Picture 10" descr="A white wire mesh with several spheres in it&#10;&#10;Description automatically generated">
            <a:extLst>
              <a:ext uri="{FF2B5EF4-FFF2-40B4-BE49-F238E27FC236}">
                <a16:creationId xmlns:a16="http://schemas.microsoft.com/office/drawing/2014/main" id="{BE0BFD2A-34A8-565B-B91E-DD79C7538170}"/>
              </a:ext>
            </a:extLst>
          </p:cNvPr>
          <p:cNvPicPr>
            <a:picLocks noChangeAspect="1"/>
          </p:cNvPicPr>
          <p:nvPr/>
        </p:nvPicPr>
        <p:blipFill rotWithShape="1">
          <a:blip r:embed="rId2"/>
          <a:srcRect r="7253" b="3"/>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32</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376480996"/>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6D52-0761-C034-C6E5-C31EAD99F554}"/>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solidFill>
                  <a:schemeClr val="tx1"/>
                </a:solidFill>
              </a:rPr>
              <a:t>Moving forward</a:t>
            </a:r>
          </a:p>
        </p:txBody>
      </p:sp>
      <p:sp>
        <p:nvSpPr>
          <p:cNvPr id="2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C7236DBA-BF12-3E07-0178-D6E0382EC642}"/>
              </a:ext>
            </a:extLst>
          </p:cNvPr>
          <p:cNvSpPr>
            <a:spLocks noGrp="1"/>
          </p:cNvSpPr>
          <p:nvPr>
            <p:ph type="body" sz="quarter" idx="15"/>
          </p:nvPr>
        </p:nvSpPr>
        <p:spPr>
          <a:xfrm>
            <a:off x="612648" y="2908005"/>
            <a:ext cx="5295015" cy="3268957"/>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Replicating results with other mammalian prion protein structures</a:t>
            </a:r>
          </a:p>
          <a:p>
            <a:pPr indent="-228600">
              <a:lnSpc>
                <a:spcPct val="90000"/>
              </a:lnSpc>
              <a:spcAft>
                <a:spcPts val="600"/>
              </a:spcAft>
              <a:buFont typeface="Arial" panose="020B0604020202020204" pitchFamily="34" charset="0"/>
              <a:buChar char="•"/>
            </a:pPr>
            <a:r>
              <a:rPr lang="en-US" sz="2000" dirty="0"/>
              <a:t>Identifying drug molecule characteristics through docking simulations</a:t>
            </a:r>
          </a:p>
          <a:p>
            <a:pPr indent="-228600">
              <a:lnSpc>
                <a:spcPct val="90000"/>
              </a:lnSpc>
              <a:spcAft>
                <a:spcPts val="600"/>
              </a:spcAft>
              <a:buFont typeface="Arial" panose="020B0604020202020204" pitchFamily="34" charset="0"/>
              <a:buChar char="•"/>
            </a:pPr>
            <a:r>
              <a:rPr lang="en-US" sz="2000" dirty="0"/>
              <a:t>Simulating and analyzing prion-resistant mutations</a:t>
            </a:r>
          </a:p>
          <a:p>
            <a:pPr indent="-228600">
              <a:lnSpc>
                <a:spcPct val="90000"/>
              </a:lnSpc>
              <a:spcAft>
                <a:spcPts val="600"/>
              </a:spcAft>
              <a:buFont typeface="Arial" panose="020B0604020202020204" pitchFamily="34" charset="0"/>
              <a:buChar char="•"/>
            </a:pPr>
            <a:r>
              <a:rPr lang="en-US" sz="2000" dirty="0"/>
              <a:t>Building machine-learning algorithm to identify, test, and conclude best allosteric sites on proteins</a:t>
            </a:r>
          </a:p>
        </p:txBody>
      </p:sp>
      <p:pic>
        <p:nvPicPr>
          <p:cNvPr id="16" name="Picture 15" descr="A structure of a molecule&#10;&#10;Description automatically generated with medium confidence">
            <a:extLst>
              <a:ext uri="{FF2B5EF4-FFF2-40B4-BE49-F238E27FC236}">
                <a16:creationId xmlns:a16="http://schemas.microsoft.com/office/drawing/2014/main" id="{8312DCB7-5B4C-6808-56FD-5EF2DBE34F59}"/>
              </a:ext>
            </a:extLst>
          </p:cNvPr>
          <p:cNvPicPr>
            <a:picLocks noChangeAspect="1"/>
          </p:cNvPicPr>
          <p:nvPr/>
        </p:nvPicPr>
        <p:blipFill>
          <a:blip r:embed="rId2"/>
          <a:stretch>
            <a:fillRect/>
          </a:stretch>
        </p:blipFill>
        <p:spPr>
          <a:xfrm>
            <a:off x="6735501" y="362384"/>
            <a:ext cx="1925397" cy="2884488"/>
          </a:xfrm>
          <a:prstGeom prst="rect">
            <a:avLst/>
          </a:prstGeom>
        </p:spPr>
      </p:pic>
      <p:pic>
        <p:nvPicPr>
          <p:cNvPr id="18" name="Picture 17" descr="A colorful spirals of paper&#10;&#10;Description automatically generated with medium confidence">
            <a:extLst>
              <a:ext uri="{FF2B5EF4-FFF2-40B4-BE49-F238E27FC236}">
                <a16:creationId xmlns:a16="http://schemas.microsoft.com/office/drawing/2014/main" id="{C018609E-4B46-8037-6215-525B01BB71D8}"/>
              </a:ext>
            </a:extLst>
          </p:cNvPr>
          <p:cNvPicPr>
            <a:picLocks noChangeAspect="1"/>
          </p:cNvPicPr>
          <p:nvPr/>
        </p:nvPicPr>
        <p:blipFill>
          <a:blip r:embed="rId3"/>
          <a:stretch>
            <a:fillRect/>
          </a:stretch>
        </p:blipFill>
        <p:spPr>
          <a:xfrm>
            <a:off x="9520164" y="362383"/>
            <a:ext cx="2011932" cy="2884489"/>
          </a:xfrm>
          <a:prstGeom prst="rect">
            <a:avLst/>
          </a:prstGeom>
        </p:spPr>
      </p:pic>
      <p:pic>
        <p:nvPicPr>
          <p:cNvPr id="11" name="Picture Placeholder 10" descr="A close-up of a structure&#10;&#10;Description automatically generated">
            <a:extLst>
              <a:ext uri="{FF2B5EF4-FFF2-40B4-BE49-F238E27FC236}">
                <a16:creationId xmlns:a16="http://schemas.microsoft.com/office/drawing/2014/main" id="{3B99BCE3-FD2B-CC0C-BE0A-66C4B8C78B3C}"/>
              </a:ext>
            </a:extLst>
          </p:cNvPr>
          <p:cNvPicPr>
            <a:picLocks noGrp="1" noChangeAspect="1"/>
          </p:cNvPicPr>
          <p:nvPr>
            <p:ph type="pic" sz="quarter" idx="13"/>
          </p:nvPr>
        </p:nvPicPr>
        <p:blipFill rotWithShape="1">
          <a:blip r:embed="rId4"/>
          <a:srcRect l="27645" t="9791" r="29823" b="11245"/>
          <a:stretch/>
        </p:blipFill>
        <p:spPr>
          <a:xfrm>
            <a:off x="8057032" y="3426258"/>
            <a:ext cx="2110266" cy="2750705"/>
          </a:xfrm>
          <a:prstGeom prst="rect">
            <a:avLst/>
          </a:prstGeom>
        </p:spPr>
      </p:pic>
      <p:sp>
        <p:nvSpPr>
          <p:cNvPr id="7" name="Footer Placeholder 6">
            <a:extLst>
              <a:ext uri="{FF2B5EF4-FFF2-40B4-BE49-F238E27FC236}">
                <a16:creationId xmlns:a16="http://schemas.microsoft.com/office/drawing/2014/main" id="{FED29C8A-54C8-731E-9100-4662771AE5A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9E37558D-AFF4-ACB3-62A7-FF078933391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sz="1200" smtClean="0"/>
              <a:pPr>
                <a:spcAft>
                  <a:spcPts val="600"/>
                </a:spcAft>
              </a:pPr>
              <a:t>33</a:t>
            </a:fld>
            <a:endParaRPr lang="en-US" sz="1200"/>
          </a:p>
        </p:txBody>
      </p:sp>
    </p:spTree>
    <p:extLst>
      <p:ext uri="{BB962C8B-B14F-4D97-AF65-F5344CB8AC3E}">
        <p14:creationId xmlns:p14="http://schemas.microsoft.com/office/powerpoint/2010/main" val="1164304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1F92B90-FD10-47FA-922C-60FD7F0ED4A6}"/>
              </a:ext>
            </a:extLst>
          </p:cNvPr>
          <p:cNvSpPr>
            <a:spLocks noGrp="1"/>
          </p:cNvSpPr>
          <p:nvPr>
            <p:ph type="title"/>
          </p:nvPr>
        </p:nvSpPr>
        <p:spPr>
          <a:xfrm>
            <a:off x="645064" y="525982"/>
            <a:ext cx="4282983" cy="1200361"/>
          </a:xfrm>
        </p:spPr>
        <p:txBody>
          <a:bodyPr vert="horz" lIns="91440" tIns="45720" rIns="91440" bIns="45720" rtlCol="0" anchor="b">
            <a:normAutofit/>
          </a:bodyPr>
          <a:lstStyle/>
          <a:p>
            <a:r>
              <a:rPr lang="en-US" sz="3600" kern="1200">
                <a:solidFill>
                  <a:schemeClr val="tx1"/>
                </a:solidFill>
                <a:latin typeface="+mj-lt"/>
                <a:ea typeface="+mj-ea"/>
                <a:cs typeface="+mj-cs"/>
              </a:rPr>
              <a:t>Thank you</a:t>
            </a:r>
          </a:p>
        </p:txBody>
      </p:sp>
      <p:sp>
        <p:nvSpPr>
          <p:cNvPr id="24" name="Rectangle 2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96493815-2B96-4CA9-8D15-F0EB9A1557C5}"/>
              </a:ext>
            </a:extLst>
          </p:cNvPr>
          <p:cNvSpPr>
            <a:spLocks noGrp="1"/>
          </p:cNvSpPr>
          <p:nvPr>
            <p:ph type="body" sz="quarter" idx="16"/>
          </p:nvPr>
        </p:nvSpPr>
        <p:spPr>
          <a:xfrm>
            <a:off x="645066" y="2031101"/>
            <a:ext cx="4282984" cy="1530427"/>
          </a:xfrm>
        </p:spPr>
        <p:txBody>
          <a:bodyPr vert="horz" lIns="91440" tIns="45720" rIns="91440" bIns="45720" rtlCol="0" anchor="ctr">
            <a:normAutofit/>
          </a:bodyPr>
          <a:lstStyle/>
          <a:p>
            <a:pPr>
              <a:lnSpc>
                <a:spcPct val="90000"/>
              </a:lnSpc>
              <a:spcAft>
                <a:spcPts val="600"/>
              </a:spcAft>
            </a:pPr>
            <a:r>
              <a:rPr lang="en-US" sz="1800" dirty="0">
                <a:solidFill>
                  <a:schemeClr val="tx1"/>
                </a:solidFill>
              </a:rPr>
              <a:t>Reagan McNeill Womack</a:t>
            </a:r>
          </a:p>
          <a:p>
            <a:pPr>
              <a:lnSpc>
                <a:spcPct val="90000"/>
              </a:lnSpc>
              <a:spcAft>
                <a:spcPts val="600"/>
              </a:spcAft>
            </a:pPr>
            <a:r>
              <a:rPr lang="en-US" sz="1800" dirty="0">
                <a:solidFill>
                  <a:schemeClr val="tx1"/>
                </a:solidFill>
                <a:hlinkClick r:id="rId2"/>
              </a:rPr>
              <a:t>reagan.womack@my.lr.edu</a:t>
            </a:r>
            <a:endParaRPr lang="en-US" sz="1800" dirty="0">
              <a:solidFill>
                <a:schemeClr val="tx1"/>
              </a:solidFill>
            </a:endParaRPr>
          </a:p>
          <a:p>
            <a:pPr>
              <a:lnSpc>
                <a:spcPct val="90000"/>
              </a:lnSpc>
              <a:spcAft>
                <a:spcPts val="600"/>
              </a:spcAft>
            </a:pPr>
            <a:r>
              <a:rPr lang="en-US" sz="1800" dirty="0">
                <a:solidFill>
                  <a:schemeClr val="tx1"/>
                </a:solidFill>
                <a:hlinkClick r:id="rId3"/>
              </a:rPr>
              <a:t>reagan.womack@outlook.com</a:t>
            </a:r>
            <a:r>
              <a:rPr lang="en-US" sz="1800" dirty="0">
                <a:solidFill>
                  <a:schemeClr val="tx1"/>
                </a:solidFill>
              </a:rPr>
              <a:t> </a:t>
            </a:r>
          </a:p>
        </p:txBody>
      </p:sp>
      <p:sp>
        <p:nvSpPr>
          <p:cNvPr id="25" name="Rectangle 2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7" descr="A close-up of a structure&#10;&#10;Description automatically generated">
            <a:extLst>
              <a:ext uri="{FF2B5EF4-FFF2-40B4-BE49-F238E27FC236}">
                <a16:creationId xmlns:a16="http://schemas.microsoft.com/office/drawing/2014/main" id="{4B719F2C-4228-2DC1-D013-62BF58D07D06}"/>
              </a:ext>
            </a:extLst>
          </p:cNvPr>
          <p:cNvPicPr>
            <a:picLocks noChangeAspect="1"/>
          </p:cNvPicPr>
          <p:nvPr/>
        </p:nvPicPr>
        <p:blipFill>
          <a:blip r:embed="rId4"/>
          <a:srcRect l="19361" r="19361"/>
          <a:stretch>
            <a:fillRect/>
          </a:stretch>
        </p:blipFill>
        <p:spPr>
          <a:xfrm>
            <a:off x="6626729" y="650494"/>
            <a:ext cx="4350035" cy="5324142"/>
          </a:xfrm>
          <a:prstGeom prst="rect">
            <a:avLst/>
          </a:prstGeom>
        </p:spPr>
      </p:pic>
      <p:sp>
        <p:nvSpPr>
          <p:cNvPr id="3" name="Footer Placeholder 2">
            <a:extLst>
              <a:ext uri="{FF2B5EF4-FFF2-40B4-BE49-F238E27FC236}">
                <a16:creationId xmlns:a16="http://schemas.microsoft.com/office/drawing/2014/main" id="{8B36962E-1AC0-4AE8-9E04-6FECBB97FBF5}"/>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pPr>
            <a:r>
              <a:rPr lang="en-US" sz="1200" kern="1200" dirty="0">
                <a:solidFill>
                  <a:schemeClr val="tx1">
                    <a:tint val="75000"/>
                  </a:schemeClr>
                </a:solidFill>
                <a:latin typeface="+mn-lt"/>
                <a:ea typeface="+mn-ea"/>
                <a:cs typeface="+mn-cs"/>
              </a:rPr>
              <a:t>R. M. Womack</a:t>
            </a:r>
          </a:p>
        </p:txBody>
      </p:sp>
      <p:sp>
        <p:nvSpPr>
          <p:cNvPr id="4" name="Slide Number Placeholder 3">
            <a:extLst>
              <a:ext uri="{FF2B5EF4-FFF2-40B4-BE49-F238E27FC236}">
                <a16:creationId xmlns:a16="http://schemas.microsoft.com/office/drawing/2014/main" id="{0C5EF685-39C2-409F-97E3-2C4713F25B8D}"/>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F91729D4-A164-47A3-830D-E792BCE699E4}" type="slidenum">
              <a:rPr lang="en-US" sz="1200" smtClean="0"/>
              <a:pPr>
                <a:spcAft>
                  <a:spcPts val="600"/>
                </a:spcAft>
              </a:pPr>
              <a:t>34</a:t>
            </a:fld>
            <a:endParaRPr lang="en-US" sz="1200"/>
          </a:p>
        </p:txBody>
      </p:sp>
      <p:pic>
        <p:nvPicPr>
          <p:cNvPr id="16" name="Picture 15" descr="A qr code with black squares&#10;&#10;Description automatically generated">
            <a:extLst>
              <a:ext uri="{FF2B5EF4-FFF2-40B4-BE49-F238E27FC236}">
                <a16:creationId xmlns:a16="http://schemas.microsoft.com/office/drawing/2014/main" id="{3A62DF02-C636-8430-9D89-6A9A62ECBD49}"/>
              </a:ext>
            </a:extLst>
          </p:cNvPr>
          <p:cNvPicPr>
            <a:picLocks noChangeAspect="1"/>
          </p:cNvPicPr>
          <p:nvPr/>
        </p:nvPicPr>
        <p:blipFill>
          <a:blip r:embed="rId5"/>
          <a:stretch>
            <a:fillRect/>
          </a:stretch>
        </p:blipFill>
        <p:spPr>
          <a:xfrm>
            <a:off x="616533" y="3428682"/>
            <a:ext cx="2290706" cy="2290706"/>
          </a:xfrm>
          <a:prstGeom prst="rect">
            <a:avLst/>
          </a:prstGeom>
        </p:spPr>
      </p:pic>
    </p:spTree>
    <p:extLst>
      <p:ext uri="{BB962C8B-B14F-4D97-AF65-F5344CB8AC3E}">
        <p14:creationId xmlns:p14="http://schemas.microsoft.com/office/powerpoint/2010/main" val="213400336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24DC5-DDE3-C978-195E-5D2BB446E1D6}"/>
              </a:ext>
            </a:extLst>
          </p:cNvPr>
          <p:cNvSpPr>
            <a:spLocks noGrp="1"/>
          </p:cNvSpPr>
          <p:nvPr>
            <p:ph type="title"/>
          </p:nvPr>
        </p:nvSpPr>
        <p:spPr/>
        <p:txBody>
          <a:bodyPr/>
          <a:lstStyle/>
          <a:p>
            <a:r>
              <a:rPr lang="en-US" dirty="0"/>
              <a:t>Prion protein isoforms form infectious amyloid fibrils</a:t>
            </a:r>
          </a:p>
        </p:txBody>
      </p:sp>
      <p:sp>
        <p:nvSpPr>
          <p:cNvPr id="7" name="Footer Placeholder 6">
            <a:extLst>
              <a:ext uri="{FF2B5EF4-FFF2-40B4-BE49-F238E27FC236}">
                <a16:creationId xmlns:a16="http://schemas.microsoft.com/office/drawing/2014/main" id="{78A55DC7-ACAC-2AA0-FACC-57435C3E8EC6}"/>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86E520E5-BB48-2DBD-FEC3-E4B61D09EDE5}"/>
              </a:ext>
            </a:extLst>
          </p:cNvPr>
          <p:cNvSpPr>
            <a:spLocks noGrp="1"/>
          </p:cNvSpPr>
          <p:nvPr>
            <p:ph type="sldNum" sz="quarter" idx="12"/>
          </p:nvPr>
        </p:nvSpPr>
        <p:spPr/>
        <p:txBody>
          <a:bodyPr/>
          <a:lstStyle/>
          <a:p>
            <a:fld id="{F91729D4-A164-47A3-830D-E792BCE699E4}" type="slidenum">
              <a:rPr lang="en-US" smtClean="0"/>
              <a:t>4</a:t>
            </a:fld>
            <a:endParaRPr lang="en-US" dirty="0"/>
          </a:p>
        </p:txBody>
      </p:sp>
      <p:pic>
        <p:nvPicPr>
          <p:cNvPr id="11" name="Picture 10" descr="A red and green spirals&#10;&#10;Description automatically generated">
            <a:extLst>
              <a:ext uri="{FF2B5EF4-FFF2-40B4-BE49-F238E27FC236}">
                <a16:creationId xmlns:a16="http://schemas.microsoft.com/office/drawing/2014/main" id="{146AB325-3432-A7AF-1398-A8323D83D8E7}"/>
              </a:ext>
            </a:extLst>
          </p:cNvPr>
          <p:cNvPicPr>
            <a:picLocks noChangeAspect="1"/>
          </p:cNvPicPr>
          <p:nvPr/>
        </p:nvPicPr>
        <p:blipFill rotWithShape="1">
          <a:blip r:embed="rId3"/>
          <a:srcRect l="33907" t="5914" r="30227" b="15818"/>
          <a:stretch/>
        </p:blipFill>
        <p:spPr>
          <a:xfrm>
            <a:off x="375734" y="2023130"/>
            <a:ext cx="4230256" cy="4333220"/>
          </a:xfrm>
          <a:prstGeom prst="rect">
            <a:avLst/>
          </a:prstGeom>
        </p:spPr>
      </p:pic>
      <p:sp>
        <p:nvSpPr>
          <p:cNvPr id="12" name="Arrow: Right 11">
            <a:extLst>
              <a:ext uri="{FF2B5EF4-FFF2-40B4-BE49-F238E27FC236}">
                <a16:creationId xmlns:a16="http://schemas.microsoft.com/office/drawing/2014/main" id="{6BA39061-059C-771F-B6DD-B9A1E63B1D05}"/>
              </a:ext>
            </a:extLst>
          </p:cNvPr>
          <p:cNvSpPr/>
          <p:nvPr/>
        </p:nvSpPr>
        <p:spPr>
          <a:xfrm>
            <a:off x="3994821" y="3311603"/>
            <a:ext cx="2447637" cy="8104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yellow and green lines&#10;&#10;Description automatically generated">
            <a:extLst>
              <a:ext uri="{FF2B5EF4-FFF2-40B4-BE49-F238E27FC236}">
                <a16:creationId xmlns:a16="http://schemas.microsoft.com/office/drawing/2014/main" id="{10FF1497-8D6F-626B-93BA-39D00DE091B8}"/>
              </a:ext>
            </a:extLst>
          </p:cNvPr>
          <p:cNvPicPr>
            <a:picLocks noChangeAspect="1"/>
          </p:cNvPicPr>
          <p:nvPr/>
        </p:nvPicPr>
        <p:blipFill rotWithShape="1">
          <a:blip r:embed="rId4"/>
          <a:srcRect l="3879" t="22503" r="46431" b="13145"/>
          <a:stretch/>
        </p:blipFill>
        <p:spPr>
          <a:xfrm>
            <a:off x="6342428" y="2358384"/>
            <a:ext cx="5149970" cy="2950234"/>
          </a:xfrm>
          <a:prstGeom prst="rect">
            <a:avLst/>
          </a:prstGeom>
        </p:spPr>
      </p:pic>
    </p:spTree>
    <p:extLst>
      <p:ext uri="{BB962C8B-B14F-4D97-AF65-F5344CB8AC3E}">
        <p14:creationId xmlns:p14="http://schemas.microsoft.com/office/powerpoint/2010/main" val="38077166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1CED-565A-194C-9D6A-EC16FBBD7023}"/>
              </a:ext>
            </a:extLst>
          </p:cNvPr>
          <p:cNvSpPr>
            <a:spLocks noGrp="1"/>
          </p:cNvSpPr>
          <p:nvPr>
            <p:ph type="title"/>
          </p:nvPr>
        </p:nvSpPr>
        <p:spPr/>
        <p:txBody>
          <a:bodyPr/>
          <a:lstStyle/>
          <a:p>
            <a:r>
              <a:rPr lang="en-US" dirty="0"/>
              <a:t>Prions are Infectious</a:t>
            </a:r>
          </a:p>
        </p:txBody>
      </p:sp>
      <p:sp>
        <p:nvSpPr>
          <p:cNvPr id="7" name="Footer Placeholder 6">
            <a:extLst>
              <a:ext uri="{FF2B5EF4-FFF2-40B4-BE49-F238E27FC236}">
                <a16:creationId xmlns:a16="http://schemas.microsoft.com/office/drawing/2014/main" id="{E2F13DB3-FF27-F91E-8DF6-CFF603359438}"/>
              </a:ext>
            </a:extLst>
          </p:cNvPr>
          <p:cNvSpPr>
            <a:spLocks noGrp="1"/>
          </p:cNvSpPr>
          <p:nvPr>
            <p:ph type="ftr" sz="quarter" idx="11"/>
          </p:nvPr>
        </p:nvSpPr>
        <p:spPr/>
        <p:txBody>
          <a:bodyPr/>
          <a:lstStyle/>
          <a:p>
            <a:r>
              <a:rPr lang="en-US" dirty="0"/>
              <a:t>R. M. Womack</a:t>
            </a:r>
          </a:p>
        </p:txBody>
      </p:sp>
      <p:sp>
        <p:nvSpPr>
          <p:cNvPr id="8" name="Slide Number Placeholder 7">
            <a:extLst>
              <a:ext uri="{FF2B5EF4-FFF2-40B4-BE49-F238E27FC236}">
                <a16:creationId xmlns:a16="http://schemas.microsoft.com/office/drawing/2014/main" id="{7C526513-C195-47EB-D048-300CA8592B22}"/>
              </a:ext>
            </a:extLst>
          </p:cNvPr>
          <p:cNvSpPr>
            <a:spLocks noGrp="1"/>
          </p:cNvSpPr>
          <p:nvPr>
            <p:ph type="sldNum" sz="quarter" idx="12"/>
          </p:nvPr>
        </p:nvSpPr>
        <p:spPr/>
        <p:txBody>
          <a:bodyPr/>
          <a:lstStyle/>
          <a:p>
            <a:fld id="{F91729D4-A164-47A3-830D-E792BCE699E4}" type="slidenum">
              <a:rPr lang="en-US" smtClean="0"/>
              <a:t>5</a:t>
            </a:fld>
            <a:endParaRPr lang="en-US" dirty="0"/>
          </a:p>
        </p:txBody>
      </p:sp>
      <p:pic>
        <p:nvPicPr>
          <p:cNvPr id="9" name="Content Placeholder 4" descr="A diagram of a diagram of a cell&#10;&#10;Description automatically generated with medium confidence">
            <a:extLst>
              <a:ext uri="{FF2B5EF4-FFF2-40B4-BE49-F238E27FC236}">
                <a16:creationId xmlns:a16="http://schemas.microsoft.com/office/drawing/2014/main" id="{E584921A-8F7D-57AC-5E7F-37871B4CC3FC}"/>
              </a:ext>
            </a:extLst>
          </p:cNvPr>
          <p:cNvPicPr>
            <a:picLocks noChangeAspect="1"/>
          </p:cNvPicPr>
          <p:nvPr/>
        </p:nvPicPr>
        <p:blipFill>
          <a:blip r:embed="rId3"/>
          <a:stretch>
            <a:fillRect/>
          </a:stretch>
        </p:blipFill>
        <p:spPr>
          <a:xfrm>
            <a:off x="914400" y="1629520"/>
            <a:ext cx="10087699" cy="3984641"/>
          </a:xfrm>
          <a:prstGeom prst="rect">
            <a:avLst/>
          </a:prstGeom>
          <a:noFill/>
        </p:spPr>
      </p:pic>
      <p:sp>
        <p:nvSpPr>
          <p:cNvPr id="10" name="TextBox 9">
            <a:extLst>
              <a:ext uri="{FF2B5EF4-FFF2-40B4-BE49-F238E27FC236}">
                <a16:creationId xmlns:a16="http://schemas.microsoft.com/office/drawing/2014/main" id="{05BAFFF6-4F8D-9E23-A793-5272735B80D0}"/>
              </a:ext>
            </a:extLst>
          </p:cNvPr>
          <p:cNvSpPr txBox="1"/>
          <p:nvPr/>
        </p:nvSpPr>
        <p:spPr>
          <a:xfrm>
            <a:off x="914400" y="5679242"/>
            <a:ext cx="10087699" cy="677108"/>
          </a:xfrm>
          <a:prstGeom prst="rect">
            <a:avLst/>
          </a:prstGeom>
          <a:noFill/>
        </p:spPr>
        <p:txBody>
          <a:bodyPr wrap="square" rtlCol="0">
            <a:spAutoFit/>
          </a:bodyPr>
          <a:lstStyle/>
          <a:p>
            <a:r>
              <a:rPr lang="en-US" sz="1000" kern="100" dirty="0">
                <a:latin typeface="Times New Roman" panose="02020603050405020304" pitchFamily="18" charset="0"/>
                <a:ea typeface="Times New Roman" panose="02020603050405020304" pitchFamily="18" charset="0"/>
                <a:cs typeface="Times New Roman" panose="02020603050405020304" pitchFamily="18" charset="0"/>
              </a:rPr>
              <a:t>Choi, J., Cali, I., </a:t>
            </a:r>
            <a:r>
              <a:rPr lang="en-US" sz="1000" kern="100" dirty="0" err="1">
                <a:latin typeface="Times New Roman" panose="02020603050405020304" pitchFamily="18" charset="0"/>
                <a:ea typeface="Times New Roman" panose="02020603050405020304" pitchFamily="18" charset="0"/>
                <a:cs typeface="Times New Roman" panose="02020603050405020304" pitchFamily="18" charset="0"/>
              </a:rPr>
              <a:t>Surewicz</a:t>
            </a:r>
            <a:r>
              <a:rPr lang="en-US" sz="1000" kern="100" dirty="0">
                <a:latin typeface="Times New Roman" panose="02020603050405020304" pitchFamily="18" charset="0"/>
                <a:ea typeface="Times New Roman" panose="02020603050405020304" pitchFamily="18" charset="0"/>
                <a:cs typeface="Times New Roman" panose="02020603050405020304" pitchFamily="18" charset="0"/>
              </a:rPr>
              <a:t>, K., Kong, Q., </a:t>
            </a:r>
            <a:r>
              <a:rPr lang="en-US" sz="1000" kern="100" dirty="0" err="1">
                <a:latin typeface="Times New Roman" panose="02020603050405020304" pitchFamily="18" charset="0"/>
                <a:ea typeface="Times New Roman" panose="02020603050405020304" pitchFamily="18" charset="0"/>
                <a:cs typeface="Times New Roman" panose="02020603050405020304" pitchFamily="18" charset="0"/>
              </a:rPr>
              <a:t>Gambetti</a:t>
            </a:r>
            <a:r>
              <a:rPr lang="en-US" sz="1000" kern="100" dirty="0">
                <a:latin typeface="Times New Roman" panose="02020603050405020304" pitchFamily="18" charset="0"/>
                <a:ea typeface="Times New Roman" panose="02020603050405020304" pitchFamily="18" charset="0"/>
                <a:cs typeface="Times New Roman" panose="02020603050405020304" pitchFamily="18" charset="0"/>
              </a:rPr>
              <a:t>, P., &amp; </a:t>
            </a:r>
            <a:r>
              <a:rPr lang="en-US" sz="1000" kern="100" dirty="0" err="1">
                <a:latin typeface="Times New Roman" panose="02020603050405020304" pitchFamily="18" charset="0"/>
                <a:ea typeface="Times New Roman" panose="02020603050405020304" pitchFamily="18" charset="0"/>
                <a:cs typeface="Times New Roman" panose="02020603050405020304" pitchFamily="18" charset="0"/>
              </a:rPr>
              <a:t>Surewicz</a:t>
            </a:r>
            <a:r>
              <a:rPr lang="en-US" sz="1000" kern="100" dirty="0">
                <a:latin typeface="Times New Roman" panose="02020603050405020304" pitchFamily="18" charset="0"/>
                <a:ea typeface="Times New Roman" panose="02020603050405020304" pitchFamily="18" charset="0"/>
                <a:cs typeface="Times New Roman" panose="02020603050405020304" pitchFamily="18" charset="0"/>
              </a:rPr>
              <a:t>, W. K. (2016). Amyloid fibrils from the N-terminal prion protein fragment are infectious. Proceedings of the National Academy of Sciences - PNAS, 113(48), 13851-13856. </a:t>
            </a:r>
            <a:r>
              <a:rPr lang="en-US" sz="1000" u="sng" kern="100" dirty="0">
                <a:solidFill>
                  <a:srgbClr val="6B9F25"/>
                </a:solidFill>
                <a:latin typeface="Times New Roman" panose="02020603050405020304" pitchFamily="18" charset="0"/>
                <a:ea typeface="Times New Roman" panose="02020603050405020304" pitchFamily="18" charset="0"/>
                <a:cs typeface="Times New Roman" panose="02020603050405020304" pitchFamily="18" charset="0"/>
                <a:hlinkClick r:id="rId4"/>
              </a:rPr>
              <a:t>https://doi.org/10.1073/pnas.1610716113</a:t>
            </a:r>
            <a:r>
              <a:rPr lang="en-US" sz="1000" kern="100" dirty="0">
                <a:latin typeface="Times New Roman" panose="02020603050405020304" pitchFamily="18" charset="0"/>
                <a:ea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47842843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80DE-72C2-8A92-1F44-69DE51C11B0B}"/>
              </a:ext>
            </a:extLst>
          </p:cNvPr>
          <p:cNvSpPr>
            <a:spLocks noGrp="1"/>
          </p:cNvSpPr>
          <p:nvPr>
            <p:ph type="title"/>
          </p:nvPr>
        </p:nvSpPr>
        <p:spPr/>
        <p:txBody>
          <a:bodyPr/>
          <a:lstStyle/>
          <a:p>
            <a:r>
              <a:rPr lang="en-US" dirty="0"/>
              <a:t>Other diseases show prion-like pathogenesis</a:t>
            </a:r>
          </a:p>
        </p:txBody>
      </p:sp>
      <p:sp>
        <p:nvSpPr>
          <p:cNvPr id="3" name="Text Placeholder 2">
            <a:extLst>
              <a:ext uri="{FF2B5EF4-FFF2-40B4-BE49-F238E27FC236}">
                <a16:creationId xmlns:a16="http://schemas.microsoft.com/office/drawing/2014/main" id="{9B7F324B-6B98-0463-5897-F23946C4F5FA}"/>
              </a:ext>
            </a:extLst>
          </p:cNvPr>
          <p:cNvSpPr>
            <a:spLocks noGrp="1"/>
          </p:cNvSpPr>
          <p:nvPr>
            <p:ph type="body" sz="quarter" idx="13"/>
          </p:nvPr>
        </p:nvSpPr>
        <p:spPr/>
        <p:txBody>
          <a:bodyPr>
            <a:normAutofit fontScale="77500" lnSpcReduction="20000"/>
          </a:bodyPr>
          <a:lstStyle/>
          <a:p>
            <a:r>
              <a:rPr lang="en-US" dirty="0"/>
              <a:t>Alzheimer’s Disease (amyloid-β peptide)</a:t>
            </a:r>
          </a:p>
        </p:txBody>
      </p:sp>
      <p:sp>
        <p:nvSpPr>
          <p:cNvPr id="5" name="Text Placeholder 4">
            <a:extLst>
              <a:ext uri="{FF2B5EF4-FFF2-40B4-BE49-F238E27FC236}">
                <a16:creationId xmlns:a16="http://schemas.microsoft.com/office/drawing/2014/main" id="{587B2E15-818B-D5D8-026E-472902C01D2B}"/>
              </a:ext>
            </a:extLst>
          </p:cNvPr>
          <p:cNvSpPr>
            <a:spLocks noGrp="1"/>
          </p:cNvSpPr>
          <p:nvPr>
            <p:ph type="body" sz="quarter" idx="15"/>
          </p:nvPr>
        </p:nvSpPr>
        <p:spPr/>
        <p:txBody>
          <a:bodyPr/>
          <a:lstStyle/>
          <a:p>
            <a:r>
              <a:rPr lang="en-US" dirty="0"/>
              <a:t>Parkinson’s Disease (α-synuclein)</a:t>
            </a:r>
          </a:p>
        </p:txBody>
      </p:sp>
      <p:sp>
        <p:nvSpPr>
          <p:cNvPr id="7" name="Footer Placeholder 6">
            <a:extLst>
              <a:ext uri="{FF2B5EF4-FFF2-40B4-BE49-F238E27FC236}">
                <a16:creationId xmlns:a16="http://schemas.microsoft.com/office/drawing/2014/main" id="{2F7BF1D3-C731-D6D3-5D7A-43B5BA29A917}"/>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28B7A6C8-83D9-3849-10A0-A9264F6048C5}"/>
              </a:ext>
            </a:extLst>
          </p:cNvPr>
          <p:cNvSpPr>
            <a:spLocks noGrp="1"/>
          </p:cNvSpPr>
          <p:nvPr>
            <p:ph type="sldNum" sz="quarter" idx="12"/>
          </p:nvPr>
        </p:nvSpPr>
        <p:spPr/>
        <p:txBody>
          <a:bodyPr/>
          <a:lstStyle/>
          <a:p>
            <a:fld id="{F91729D4-A164-47A3-830D-E792BCE699E4}" type="slidenum">
              <a:rPr lang="en-US" smtClean="0"/>
              <a:t>6</a:t>
            </a:fld>
            <a:endParaRPr lang="en-US" dirty="0"/>
          </a:p>
        </p:txBody>
      </p:sp>
      <p:pic>
        <p:nvPicPr>
          <p:cNvPr id="11" name="Picture 10" descr="A green and yellow wavy lines&#10;&#10;Description automatically generated">
            <a:extLst>
              <a:ext uri="{FF2B5EF4-FFF2-40B4-BE49-F238E27FC236}">
                <a16:creationId xmlns:a16="http://schemas.microsoft.com/office/drawing/2014/main" id="{85B7FC81-4090-E8E5-EF1E-67C8DDD30363}"/>
              </a:ext>
            </a:extLst>
          </p:cNvPr>
          <p:cNvPicPr>
            <a:picLocks noChangeAspect="1"/>
          </p:cNvPicPr>
          <p:nvPr/>
        </p:nvPicPr>
        <p:blipFill rotWithShape="1">
          <a:blip r:embed="rId3"/>
          <a:srcRect l="20253" t="16597" r="20902" b="6254"/>
          <a:stretch/>
        </p:blipFill>
        <p:spPr>
          <a:xfrm>
            <a:off x="761538" y="2697018"/>
            <a:ext cx="5883564" cy="3823854"/>
          </a:xfrm>
          <a:prstGeom prst="rect">
            <a:avLst/>
          </a:prstGeom>
        </p:spPr>
      </p:pic>
      <p:pic>
        <p:nvPicPr>
          <p:cNvPr id="12" name="Picture 11" descr="A green and yellow lines on a black background&#10;&#10;Description automatically generated">
            <a:extLst>
              <a:ext uri="{FF2B5EF4-FFF2-40B4-BE49-F238E27FC236}">
                <a16:creationId xmlns:a16="http://schemas.microsoft.com/office/drawing/2014/main" id="{90A91A87-1284-0C57-61CD-0F425BD63B82}"/>
              </a:ext>
            </a:extLst>
          </p:cNvPr>
          <p:cNvPicPr>
            <a:picLocks noChangeAspect="1"/>
          </p:cNvPicPr>
          <p:nvPr/>
        </p:nvPicPr>
        <p:blipFill rotWithShape="1">
          <a:blip r:embed="rId4"/>
          <a:srcRect l="22656" t="10634" r="29769" b="9236"/>
          <a:stretch/>
        </p:blipFill>
        <p:spPr>
          <a:xfrm>
            <a:off x="6673733" y="2623126"/>
            <a:ext cx="4756729" cy="3971637"/>
          </a:xfrm>
          <a:prstGeom prst="rect">
            <a:avLst/>
          </a:prstGeom>
        </p:spPr>
      </p:pic>
    </p:spTree>
    <p:extLst>
      <p:ext uri="{BB962C8B-B14F-4D97-AF65-F5344CB8AC3E}">
        <p14:creationId xmlns:p14="http://schemas.microsoft.com/office/powerpoint/2010/main" val="9535658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A9F34-3DEF-8590-5779-178461FA76DB}"/>
              </a:ext>
            </a:extLst>
          </p:cNvPr>
          <p:cNvSpPr>
            <a:spLocks noGrp="1"/>
          </p:cNvSpPr>
          <p:nvPr>
            <p:ph type="title"/>
          </p:nvPr>
        </p:nvSpPr>
        <p:spPr/>
        <p:txBody>
          <a:bodyPr/>
          <a:lstStyle/>
          <a:p>
            <a:r>
              <a:rPr lang="en-US" dirty="0"/>
              <a:t>Pharmacological chaperones assist in protein folding</a:t>
            </a:r>
          </a:p>
        </p:txBody>
      </p:sp>
      <p:sp>
        <p:nvSpPr>
          <p:cNvPr id="7" name="Footer Placeholder 6">
            <a:extLst>
              <a:ext uri="{FF2B5EF4-FFF2-40B4-BE49-F238E27FC236}">
                <a16:creationId xmlns:a16="http://schemas.microsoft.com/office/drawing/2014/main" id="{D1165A9E-184A-B69B-E605-AAF793679D4F}"/>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B05FE9C5-B6D2-556B-F11E-B312A5A4C8DA}"/>
              </a:ext>
            </a:extLst>
          </p:cNvPr>
          <p:cNvSpPr>
            <a:spLocks noGrp="1"/>
          </p:cNvSpPr>
          <p:nvPr>
            <p:ph type="sldNum" sz="quarter" idx="12"/>
          </p:nvPr>
        </p:nvSpPr>
        <p:spPr/>
        <p:txBody>
          <a:bodyPr/>
          <a:lstStyle/>
          <a:p>
            <a:fld id="{F91729D4-A164-47A3-830D-E792BCE699E4}" type="slidenum">
              <a:rPr lang="en-US" smtClean="0"/>
              <a:t>7</a:t>
            </a:fld>
            <a:endParaRPr lang="en-US" dirty="0"/>
          </a:p>
        </p:txBody>
      </p:sp>
      <p:pic>
        <p:nvPicPr>
          <p:cNvPr id="9" name="Content Placeholder 4" descr="A diagram of a dna molecule&#10;&#10;Description automatically generated with medium confidence">
            <a:extLst>
              <a:ext uri="{FF2B5EF4-FFF2-40B4-BE49-F238E27FC236}">
                <a16:creationId xmlns:a16="http://schemas.microsoft.com/office/drawing/2014/main" id="{5E73C264-2164-2130-7EC8-092E7C89C61E}"/>
              </a:ext>
            </a:extLst>
          </p:cNvPr>
          <p:cNvPicPr>
            <a:picLocks noChangeAspect="1"/>
          </p:cNvPicPr>
          <p:nvPr/>
        </p:nvPicPr>
        <p:blipFill>
          <a:blip r:embed="rId3"/>
          <a:stretch>
            <a:fillRect/>
          </a:stretch>
        </p:blipFill>
        <p:spPr>
          <a:xfrm>
            <a:off x="2438399" y="1840310"/>
            <a:ext cx="7315201" cy="4114800"/>
          </a:xfrm>
          <a:prstGeom prst="rect">
            <a:avLst/>
          </a:prstGeom>
          <a:noFill/>
        </p:spPr>
      </p:pic>
      <p:sp>
        <p:nvSpPr>
          <p:cNvPr id="10" name="TextBox 9">
            <a:extLst>
              <a:ext uri="{FF2B5EF4-FFF2-40B4-BE49-F238E27FC236}">
                <a16:creationId xmlns:a16="http://schemas.microsoft.com/office/drawing/2014/main" id="{457A5D87-A1DC-B271-0C7E-462F5F677BE4}"/>
              </a:ext>
            </a:extLst>
          </p:cNvPr>
          <p:cNvSpPr txBox="1"/>
          <p:nvPr/>
        </p:nvSpPr>
        <p:spPr>
          <a:xfrm>
            <a:off x="1052149" y="5956240"/>
            <a:ext cx="10087699" cy="400110"/>
          </a:xfrm>
          <a:prstGeom prst="rect">
            <a:avLst/>
          </a:prstGeom>
          <a:noFill/>
        </p:spPr>
        <p:txBody>
          <a:bodyPr wrap="square">
            <a:spAutoFit/>
          </a:bodyPr>
          <a:lstStyle/>
          <a:p>
            <a:r>
              <a:rPr lang="en-US" sz="1000" dirty="0">
                <a:effectLst/>
                <a:latin typeface="Times New Roman" panose="02020603050405020304" pitchFamily="18" charset="0"/>
                <a:ea typeface="Times New Roman" panose="02020603050405020304" pitchFamily="18" charset="0"/>
              </a:rPr>
              <a:t>Soto, P., </a:t>
            </a:r>
            <a:r>
              <a:rPr lang="en-US" sz="1000" dirty="0" err="1">
                <a:effectLst/>
                <a:latin typeface="Times New Roman" panose="02020603050405020304" pitchFamily="18" charset="0"/>
                <a:ea typeface="Times New Roman" panose="02020603050405020304" pitchFamily="18" charset="0"/>
              </a:rPr>
              <a:t>Gloeb</a:t>
            </a:r>
            <a:r>
              <a:rPr lang="en-US" sz="1000" dirty="0">
                <a:effectLst/>
                <a:latin typeface="Times New Roman" panose="02020603050405020304" pitchFamily="18" charset="0"/>
                <a:ea typeface="Times New Roman" panose="02020603050405020304" pitchFamily="18" charset="0"/>
              </a:rPr>
              <a:t>, G. M., </a:t>
            </a:r>
            <a:r>
              <a:rPr lang="en-US" sz="1000" dirty="0" err="1">
                <a:effectLst/>
                <a:latin typeface="Times New Roman" panose="02020603050405020304" pitchFamily="18" charset="0"/>
                <a:ea typeface="Times New Roman" panose="02020603050405020304" pitchFamily="18" charset="0"/>
              </a:rPr>
              <a:t>Tsuchida</a:t>
            </a:r>
            <a:r>
              <a:rPr lang="en-US" sz="1000" dirty="0">
                <a:effectLst/>
                <a:latin typeface="Times New Roman" panose="02020603050405020304" pitchFamily="18" charset="0"/>
                <a:ea typeface="Times New Roman" panose="02020603050405020304" pitchFamily="18" charset="0"/>
              </a:rPr>
              <a:t>, K. A., Charles, A. A., Greenwood, N. M., &amp; Hendrickson, H. (2023). Insight into the conserved structural dynamics of the C-terminus of mammal </a:t>
            </a:r>
            <a:r>
              <a:rPr lang="en-US" sz="1000" dirty="0" err="1">
                <a:effectLst/>
                <a:latin typeface="Times New Roman" panose="02020603050405020304" pitchFamily="18" charset="0"/>
                <a:ea typeface="Times New Roman" panose="02020603050405020304" pitchFamily="18" charset="0"/>
              </a:rPr>
              <a:t>PrPC</a:t>
            </a:r>
            <a:r>
              <a:rPr lang="en-US" sz="1000" dirty="0">
                <a:effectLst/>
                <a:latin typeface="Times New Roman" panose="02020603050405020304" pitchFamily="18" charset="0"/>
                <a:ea typeface="Times New Roman" panose="02020603050405020304" pitchFamily="18" charset="0"/>
              </a:rPr>
              <a:t> identifies structural core and possible structural role of pharmacological chaperones. </a:t>
            </a:r>
            <a:r>
              <a:rPr lang="en-US" sz="1000" i="1" dirty="0">
                <a:effectLst/>
                <a:latin typeface="Times New Roman" panose="02020603050405020304" pitchFamily="18" charset="0"/>
                <a:ea typeface="Times New Roman" panose="02020603050405020304" pitchFamily="18" charset="0"/>
              </a:rPr>
              <a:t>Prion, 17</a:t>
            </a:r>
            <a:r>
              <a:rPr lang="en-US" sz="1000" dirty="0">
                <a:effectLst/>
                <a:latin typeface="Times New Roman" panose="02020603050405020304" pitchFamily="18" charset="0"/>
                <a:ea typeface="Times New Roman" panose="02020603050405020304" pitchFamily="18" charset="0"/>
              </a:rPr>
              <a:t>(1), 55-66.</a:t>
            </a:r>
            <a:endParaRPr lang="en-US" sz="1000" dirty="0"/>
          </a:p>
        </p:txBody>
      </p:sp>
    </p:spTree>
    <p:extLst>
      <p:ext uri="{BB962C8B-B14F-4D97-AF65-F5344CB8AC3E}">
        <p14:creationId xmlns:p14="http://schemas.microsoft.com/office/powerpoint/2010/main" val="3588615875"/>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18F00-B4CF-DCD1-0C64-B8B1DB9A7204}"/>
              </a:ext>
            </a:extLst>
          </p:cNvPr>
          <p:cNvSpPr>
            <a:spLocks noGrp="1"/>
          </p:cNvSpPr>
          <p:nvPr>
            <p:ph type="title"/>
          </p:nvPr>
        </p:nvSpPr>
        <p:spPr/>
        <p:txBody>
          <a:bodyPr/>
          <a:lstStyle/>
          <a:p>
            <a:r>
              <a:rPr lang="en-US" dirty="0"/>
              <a:t>The structure of </a:t>
            </a:r>
            <a:r>
              <a:rPr lang="en-US" dirty="0" err="1"/>
              <a:t>PrP</a:t>
            </a:r>
            <a:r>
              <a:rPr lang="en-US" baseline="30000" dirty="0" err="1"/>
              <a:t>C</a:t>
            </a:r>
            <a:r>
              <a:rPr lang="en-US" dirty="0"/>
              <a:t> provides insight into regulation</a:t>
            </a:r>
          </a:p>
        </p:txBody>
      </p:sp>
      <p:sp>
        <p:nvSpPr>
          <p:cNvPr id="3" name="Text Placeholder 2">
            <a:extLst>
              <a:ext uri="{FF2B5EF4-FFF2-40B4-BE49-F238E27FC236}">
                <a16:creationId xmlns:a16="http://schemas.microsoft.com/office/drawing/2014/main" id="{01BB1FE8-DC2B-1F19-254E-A3E276DC6491}"/>
              </a:ext>
            </a:extLst>
          </p:cNvPr>
          <p:cNvSpPr>
            <a:spLocks noGrp="1"/>
          </p:cNvSpPr>
          <p:nvPr>
            <p:ph type="body" sz="quarter" idx="13"/>
          </p:nvPr>
        </p:nvSpPr>
        <p:spPr/>
        <p:txBody>
          <a:bodyPr>
            <a:noAutofit/>
          </a:bodyPr>
          <a:lstStyle/>
          <a:p>
            <a:r>
              <a:rPr lang="en-US" sz="1400" dirty="0"/>
              <a:t>Non-conserved α2-α3 loop is proposed to be the site at which misfolding begins</a:t>
            </a:r>
          </a:p>
        </p:txBody>
      </p:sp>
      <p:sp>
        <p:nvSpPr>
          <p:cNvPr id="5" name="Text Placeholder 4">
            <a:extLst>
              <a:ext uri="{FF2B5EF4-FFF2-40B4-BE49-F238E27FC236}">
                <a16:creationId xmlns:a16="http://schemas.microsoft.com/office/drawing/2014/main" id="{8639271F-3CA9-ECD0-5920-83D21D0FF5E6}"/>
              </a:ext>
            </a:extLst>
          </p:cNvPr>
          <p:cNvSpPr>
            <a:spLocks noGrp="1"/>
          </p:cNvSpPr>
          <p:nvPr>
            <p:ph type="body" sz="quarter" idx="15"/>
          </p:nvPr>
        </p:nvSpPr>
        <p:spPr/>
        <p:txBody>
          <a:bodyPr>
            <a:noAutofit/>
          </a:bodyPr>
          <a:lstStyle/>
          <a:p>
            <a:r>
              <a:rPr lang="en-US" sz="1400" dirty="0" err="1"/>
              <a:t>PrP</a:t>
            </a:r>
            <a:r>
              <a:rPr lang="en-US" sz="1400" baseline="30000" dirty="0" err="1"/>
              <a:t>C</a:t>
            </a:r>
            <a:r>
              <a:rPr lang="en-US" sz="1400" dirty="0"/>
              <a:t> can be divided into 2 subdomains, separated by disulfide bridge connecting α2 and α3</a:t>
            </a:r>
          </a:p>
        </p:txBody>
      </p:sp>
      <p:sp>
        <p:nvSpPr>
          <p:cNvPr id="7" name="Footer Placeholder 6">
            <a:extLst>
              <a:ext uri="{FF2B5EF4-FFF2-40B4-BE49-F238E27FC236}">
                <a16:creationId xmlns:a16="http://schemas.microsoft.com/office/drawing/2014/main" id="{AB311013-0345-2302-882C-F192CD079C01}"/>
              </a:ext>
            </a:extLst>
          </p:cNvPr>
          <p:cNvSpPr>
            <a:spLocks noGrp="1"/>
          </p:cNvSpPr>
          <p:nvPr>
            <p:ph type="ftr" sz="quarter" idx="11"/>
          </p:nvPr>
        </p:nvSpPr>
        <p:spPr/>
        <p:txBody>
          <a:bodyPr/>
          <a:lstStyle/>
          <a:p>
            <a:pPr>
              <a:spcAft>
                <a:spcPts val="600"/>
              </a:spcAft>
            </a:pPr>
            <a:r>
              <a:rPr lang="en-US" sz="1000" kern="1200" dirty="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A6D0CD9E-FEBB-5A1C-1E5E-9D6B9FEB5575}"/>
              </a:ext>
            </a:extLst>
          </p:cNvPr>
          <p:cNvSpPr>
            <a:spLocks noGrp="1"/>
          </p:cNvSpPr>
          <p:nvPr>
            <p:ph type="sldNum" sz="quarter" idx="12"/>
          </p:nvPr>
        </p:nvSpPr>
        <p:spPr/>
        <p:txBody>
          <a:bodyPr/>
          <a:lstStyle/>
          <a:p>
            <a:fld id="{F91729D4-A164-47A3-830D-E792BCE699E4}" type="slidenum">
              <a:rPr lang="en-US" smtClean="0"/>
              <a:t>8</a:t>
            </a:fld>
            <a:endParaRPr lang="en-US" dirty="0"/>
          </a:p>
        </p:txBody>
      </p:sp>
      <p:pic>
        <p:nvPicPr>
          <p:cNvPr id="9" name="Picture 8" descr="A colorful spirals of paper&#10;&#10;Description automatically generated with medium confidence">
            <a:extLst>
              <a:ext uri="{FF2B5EF4-FFF2-40B4-BE49-F238E27FC236}">
                <a16:creationId xmlns:a16="http://schemas.microsoft.com/office/drawing/2014/main" id="{639AEB74-686E-F933-A978-AB0F74505F0D}"/>
              </a:ext>
            </a:extLst>
          </p:cNvPr>
          <p:cNvPicPr>
            <a:picLocks noChangeAspect="1"/>
          </p:cNvPicPr>
          <p:nvPr/>
        </p:nvPicPr>
        <p:blipFill>
          <a:blip r:embed="rId3"/>
          <a:stretch>
            <a:fillRect/>
          </a:stretch>
        </p:blipFill>
        <p:spPr>
          <a:xfrm>
            <a:off x="1891351" y="2486202"/>
            <a:ext cx="2743200" cy="3932900"/>
          </a:xfrm>
          <a:prstGeom prst="rect">
            <a:avLst/>
          </a:prstGeom>
          <a:noFill/>
        </p:spPr>
      </p:pic>
      <p:pic>
        <p:nvPicPr>
          <p:cNvPr id="10" name="Picture 9" descr="A close-up of a protein&#10;&#10;Description automatically generated">
            <a:extLst>
              <a:ext uri="{FF2B5EF4-FFF2-40B4-BE49-F238E27FC236}">
                <a16:creationId xmlns:a16="http://schemas.microsoft.com/office/drawing/2014/main" id="{47BE4C4F-8F56-257F-D4F8-610019C1F60E}"/>
              </a:ext>
            </a:extLst>
          </p:cNvPr>
          <p:cNvPicPr>
            <a:picLocks noChangeAspect="1"/>
          </p:cNvPicPr>
          <p:nvPr/>
        </p:nvPicPr>
        <p:blipFill rotWithShape="1">
          <a:blip r:embed="rId4"/>
          <a:srcRect l="27122" t="9532" r="25635" b="11836"/>
          <a:stretch/>
        </p:blipFill>
        <p:spPr>
          <a:xfrm>
            <a:off x="6985837" y="2486202"/>
            <a:ext cx="3358503" cy="4052710"/>
          </a:xfrm>
          <a:prstGeom prst="rect">
            <a:avLst/>
          </a:prstGeom>
          <a:noFill/>
        </p:spPr>
      </p:pic>
    </p:spTree>
    <p:extLst>
      <p:ext uri="{BB962C8B-B14F-4D97-AF65-F5344CB8AC3E}">
        <p14:creationId xmlns:p14="http://schemas.microsoft.com/office/powerpoint/2010/main" val="35245897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200F6680-753E-4580-086F-501A80CB8AC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Research Focus</a:t>
            </a:r>
          </a:p>
        </p:txBody>
      </p:sp>
      <p:sp>
        <p:nvSpPr>
          <p:cNvPr id="15" name="Text Placeholder 14">
            <a:extLst>
              <a:ext uri="{FF2B5EF4-FFF2-40B4-BE49-F238E27FC236}">
                <a16:creationId xmlns:a16="http://schemas.microsoft.com/office/drawing/2014/main" id="{9B7AC503-5169-9FBF-798B-9B8034779F5B}"/>
              </a:ext>
            </a:extLst>
          </p:cNvPr>
          <p:cNvSpPr>
            <a:spLocks noGrp="1"/>
          </p:cNvSpPr>
          <p:nvPr>
            <p:ph type="body" sz="quarter" idx="15"/>
          </p:nvPr>
        </p:nvSpPr>
        <p:spPr>
          <a:xfrm>
            <a:off x="6590966" y="3428999"/>
            <a:ext cx="4805691" cy="838831"/>
          </a:xfrm>
        </p:spPr>
        <p:txBody>
          <a:bodyPr vert="horz" lIns="91440" tIns="45720" rIns="91440" bIns="45720" rtlCol="0" anchor="b">
            <a:normAutofit/>
          </a:bodyPr>
          <a:lstStyle/>
          <a:p>
            <a:pPr>
              <a:lnSpc>
                <a:spcPct val="90000"/>
              </a:lnSpc>
              <a:spcBef>
                <a:spcPts val="1000"/>
              </a:spcBef>
            </a:pPr>
            <a:r>
              <a:rPr lang="en-US" sz="2000" kern="1200">
                <a:solidFill>
                  <a:schemeClr val="tx2"/>
                </a:solidFill>
                <a:latin typeface="+mn-lt"/>
                <a:ea typeface="+mn-ea"/>
                <a:cs typeface="+mn-cs"/>
              </a:rPr>
              <a:t>Predict potential regulatory sites using known models of allostery</a:t>
            </a:r>
          </a:p>
        </p:txBody>
      </p:sp>
      <p:pic>
        <p:nvPicPr>
          <p:cNvPr id="53" name="Graphic 52" descr="Magnifying glass">
            <a:extLst>
              <a:ext uri="{FF2B5EF4-FFF2-40B4-BE49-F238E27FC236}">
                <a16:creationId xmlns:a16="http://schemas.microsoft.com/office/drawing/2014/main" id="{40ED6EA8-2611-4E84-1644-D158B01819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60" name="Group 59">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61" name="Freeform: Shape 60">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Footer Placeholder 6">
            <a:extLst>
              <a:ext uri="{FF2B5EF4-FFF2-40B4-BE49-F238E27FC236}">
                <a16:creationId xmlns:a16="http://schemas.microsoft.com/office/drawing/2014/main" id="{0B55FD94-DBE9-4785-FE4E-5D4A2D8EC59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kern="1200">
                <a:solidFill>
                  <a:schemeClr val="tx1">
                    <a:tint val="75000"/>
                  </a:schemeClr>
                </a:solidFill>
                <a:latin typeface="+mn-lt"/>
                <a:ea typeface="+mn-ea"/>
                <a:cs typeface="+mn-cs"/>
              </a:rPr>
              <a:t>R. M. WOMACK</a:t>
            </a:r>
          </a:p>
        </p:txBody>
      </p:sp>
      <p:sp>
        <p:nvSpPr>
          <p:cNvPr id="8" name="Slide Number Placeholder 7">
            <a:extLst>
              <a:ext uri="{FF2B5EF4-FFF2-40B4-BE49-F238E27FC236}">
                <a16:creationId xmlns:a16="http://schemas.microsoft.com/office/drawing/2014/main" id="{45111A3C-BB81-22C5-CDB1-33E605B52E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sz="1200"/>
              <a:pPr>
                <a:spcAft>
                  <a:spcPts val="600"/>
                </a:spcAft>
              </a:pPr>
              <a:t>9</a:t>
            </a:fld>
            <a:endParaRPr lang="en-US" sz="1200"/>
          </a:p>
        </p:txBody>
      </p:sp>
    </p:spTree>
    <p:extLst>
      <p:ext uri="{BB962C8B-B14F-4D97-AF65-F5344CB8AC3E}">
        <p14:creationId xmlns:p14="http://schemas.microsoft.com/office/powerpoint/2010/main" val="1222918163"/>
      </p:ext>
    </p:extLst>
  </p:cSld>
  <p:clrMapOvr>
    <a:masterClrMapping/>
  </p:clrMapOvr>
  <p:transition spd="slow">
    <p:cover/>
  </p:transition>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5CC0C496-FD8A-42BF-932F-4FD62E56F269}" vid="{DBEAE538-0105-45CF-A6D4-E0B303E187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79BBA1-1277-4614-8DDE-B2EB22751222}">
  <ds:schemaRefs>
    <ds:schemaRef ds:uri="http://schemas.microsoft.com/sharepoint/v3/contenttype/forms"/>
  </ds:schemaRefs>
</ds:datastoreItem>
</file>

<file path=customXml/itemProps2.xml><?xml version="1.0" encoding="utf-8"?>
<ds:datastoreItem xmlns:ds="http://schemas.openxmlformats.org/officeDocument/2006/customXml" ds:itemID="{62AF5DA8-6387-4138-BF96-B65D39F2FC2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3EF380A-18DE-4A59-8A28-3F29B5D010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0</TotalTime>
  <Words>2245</Words>
  <Application>Microsoft Macintosh PowerPoint</Application>
  <PresentationFormat>Widescreen</PresentationFormat>
  <Paragraphs>321</Paragraphs>
  <Slides>34</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Segoe UI</vt:lpstr>
      <vt:lpstr>Segoe UI Light</vt:lpstr>
      <vt:lpstr>Times New Roman</vt:lpstr>
      <vt:lpstr>Office Theme</vt:lpstr>
      <vt:lpstr>Computational analysis of human prion protein: Discovery of potential drug binding sites</vt:lpstr>
      <vt:lpstr>Agenda</vt:lpstr>
      <vt:lpstr>Prions and Prion Diseases</vt:lpstr>
      <vt:lpstr>Prion protein isoforms form infectious amyloid fibrils</vt:lpstr>
      <vt:lpstr>Prions are Infectious</vt:lpstr>
      <vt:lpstr>Other diseases show prion-like pathogenesis</vt:lpstr>
      <vt:lpstr>Pharmacological chaperones assist in protein folding</vt:lpstr>
      <vt:lpstr>The structure of PrPC provides insight into regulation</vt:lpstr>
      <vt:lpstr>Research Focus</vt:lpstr>
      <vt:lpstr>Agenda</vt:lpstr>
      <vt:lpstr>The process</vt:lpstr>
      <vt:lpstr>Identifying Infectious Mutations (HGMD)</vt:lpstr>
      <vt:lpstr>Construction of Atomistic Graph</vt:lpstr>
      <vt:lpstr>Atom Coordinates</vt:lpstr>
      <vt:lpstr>Schematic Overview of Graph Construction Pipeline</vt:lpstr>
      <vt:lpstr>Identifying mutations of interest (Eris Suite)</vt:lpstr>
      <vt:lpstr>Locating Regulatory sites (ProteinLens)</vt:lpstr>
      <vt:lpstr>Markov-Transient Analysis</vt:lpstr>
      <vt:lpstr>Testing regulatory sites (AlloSigMA)</vt:lpstr>
      <vt:lpstr>AllosigMA Predicts conformational changes in response to probe binding</vt:lpstr>
      <vt:lpstr>Data analysis &amp; Verification of Methods</vt:lpstr>
      <vt:lpstr>Agenda</vt:lpstr>
      <vt:lpstr>V189I and V203I identified as mutations of interest</vt:lpstr>
      <vt:lpstr>PowerPoint Presentation</vt:lpstr>
      <vt:lpstr>Markov transient plot with v189 designated as source site</vt:lpstr>
      <vt:lpstr>Markov transient plot with V203 designated as source site</vt:lpstr>
      <vt:lpstr>Mutations of interest may be regulated by residues in the same region of PrPC</vt:lpstr>
      <vt:lpstr>Simulated probe binding reveals potential regulatory sites</vt:lpstr>
      <vt:lpstr>PowerPoint Presentation</vt:lpstr>
      <vt:lpstr>Agenda</vt:lpstr>
      <vt:lpstr>Proposed binding sites for pharmacological chaperones</vt:lpstr>
      <vt:lpstr>Agenda</vt:lpstr>
      <vt:lpstr>Moving forward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2024-04-24T23:21:42Z</dcterms:created>
  <dcterms:modified xsi:type="dcterms:W3CDTF">2024-04-25T19:18:36Z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